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65" r:id="rId5"/>
    <p:sldId id="266" r:id="rId6"/>
    <p:sldId id="267" r:id="rId7"/>
    <p:sldId id="268" r:id="rId8"/>
    <p:sldId id="271" r:id="rId9"/>
    <p:sldId id="269" r:id="rId10"/>
    <p:sldId id="273" r:id="rId11"/>
    <p:sldId id="274" r:id="rId12"/>
    <p:sldId id="270" r:id="rId13"/>
    <p:sldId id="278" r:id="rId14"/>
    <p:sldId id="284" r:id="rId15"/>
    <p:sldId id="285" r:id="rId16"/>
    <p:sldId id="263" r:id="rId17"/>
    <p:sldId id="289" r:id="rId18"/>
    <p:sldId id="288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3752"/>
    <a:srgbClr val="D9D9D9"/>
    <a:srgbClr val="5E5749"/>
    <a:srgbClr val="BFBFBF"/>
    <a:srgbClr val="C4A46C"/>
    <a:srgbClr val="5F4159"/>
    <a:srgbClr val="9E8C66"/>
    <a:srgbClr val="495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8" autoAdjust="0"/>
    <p:restoredTop sz="78461" autoAdjust="0"/>
  </p:normalViewPr>
  <p:slideViewPr>
    <p:cSldViewPr snapToGrid="0">
      <p:cViewPr varScale="1">
        <p:scale>
          <a:sx n="89" d="100"/>
          <a:sy n="89" d="100"/>
        </p:scale>
        <p:origin x="1347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07990-A841-4A78-93D6-1285AA766565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4EB05-77A7-4F36-B217-073FCD41D4D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9522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6015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U opisu projekta stoji da to mora biti *web aplikacija* + ovisno o vremenu mobilni dio.</a:t>
            </a:r>
            <a:r>
              <a:rPr lang="en-US" dirty="0"/>
              <a:t> </a:t>
            </a:r>
            <a:r>
              <a:rPr lang="hr-HR" dirty="0"/>
              <a:t>Ako želite ostati na tome, možemo. Ali - web aplikacije se kucaju u web tehnologijama (HTML, </a:t>
            </a:r>
            <a:r>
              <a:rPr lang="hr-HR" dirty="0" err="1"/>
              <a:t>JavaScript</a:t>
            </a:r>
            <a:r>
              <a:rPr lang="hr-HR" dirty="0"/>
              <a:t>, PHP) čiji su koncepti ograničeni uglavnom na web, dok se koncepti iz klasičnih desktop aplikacija ("</a:t>
            </a:r>
            <a:r>
              <a:rPr lang="hr-HR" dirty="0" err="1"/>
              <a:t>dabl</a:t>
            </a:r>
            <a:r>
              <a:rPr lang="hr-HR" dirty="0"/>
              <a:t> klik na ikonu, pa se otvori prozor od programa") mogu vrlo lako poopćiti i na ostalo. Tu bismo onda koristili Javu, i naučili objektno-orijentiranu paradigmu. Tako da je *moja preporuka da krenemo s desktop aplikacijom*, pa ovisno o željama, vremenu i interesu možemo pokušati proširiti projekt i s web dijelom i s mobilnom aplikacijom. Tu bi se zgodno ubacilo i integriranje takvih projekata u cjelinu, koristeći nešto što se zove *web-servisi*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5430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Programi:</a:t>
            </a:r>
            <a:br>
              <a:rPr lang="hr-HR" dirty="0"/>
            </a:br>
            <a:r>
              <a:rPr lang="hr-HR" dirty="0"/>
              <a:t>-SQL (</a:t>
            </a:r>
            <a:r>
              <a:rPr lang="hr-HR" dirty="0" err="1"/>
              <a:t>PostgreSQL</a:t>
            </a:r>
            <a:r>
              <a:rPr lang="hr-HR" dirty="0"/>
              <a:t>, pgAdmin4, DbDesigner.net)</a:t>
            </a:r>
          </a:p>
          <a:p>
            <a:r>
              <a:rPr lang="hr-HR" dirty="0"/>
              <a:t>-Java (</a:t>
            </a:r>
            <a:r>
              <a:rPr lang="hr-HR" dirty="0" err="1"/>
              <a:t>Eclipse</a:t>
            </a:r>
            <a:r>
              <a:rPr lang="hr-HR" dirty="0"/>
              <a:t>, JDBC API)</a:t>
            </a:r>
          </a:p>
          <a:p>
            <a:r>
              <a:rPr lang="hr-HR" dirty="0"/>
              <a:t>-GUI (</a:t>
            </a:r>
            <a:r>
              <a:rPr lang="hr-HR" dirty="0" err="1"/>
              <a:t>SceneBuiler</a:t>
            </a:r>
            <a:r>
              <a:rPr lang="hr-HR" dirty="0"/>
              <a:t>, (</a:t>
            </a:r>
            <a:r>
              <a:rPr lang="hr-HR" dirty="0" err="1"/>
              <a:t>fx</a:t>
            </a:r>
            <a:r>
              <a:rPr lang="hr-HR" dirty="0"/>
              <a:t>-)CSS, FXML)</a:t>
            </a:r>
          </a:p>
          <a:p>
            <a:r>
              <a:rPr lang="hr-HR" dirty="0"/>
              <a:t>-Komunikacija (</a:t>
            </a:r>
            <a:r>
              <a:rPr lang="en-US" dirty="0"/>
              <a:t>S</a:t>
            </a:r>
            <a:r>
              <a:rPr lang="hr-HR" dirty="0" err="1"/>
              <a:t>lack</a:t>
            </a:r>
            <a:r>
              <a:rPr lang="hr-HR" dirty="0"/>
              <a:t>, </a:t>
            </a:r>
            <a:r>
              <a:rPr lang="hr-HR" dirty="0" err="1"/>
              <a:t>TeamView</a:t>
            </a:r>
            <a:r>
              <a:rPr lang="hr-HR" dirty="0"/>
              <a:t>, Skype, </a:t>
            </a:r>
            <a:r>
              <a:rPr lang="en-US" dirty="0"/>
              <a:t>T</a:t>
            </a:r>
            <a:r>
              <a:rPr lang="hr-HR" dirty="0" err="1"/>
              <a:t>eam</a:t>
            </a:r>
            <a:r>
              <a:rPr lang="en-US" dirty="0" err="1"/>
              <a:t>Sp</a:t>
            </a:r>
            <a:r>
              <a:rPr lang="hr-HR" dirty="0" err="1"/>
              <a:t>eak</a:t>
            </a:r>
            <a:r>
              <a:rPr lang="hr-HR" dirty="0"/>
              <a:t>, </a:t>
            </a:r>
            <a:r>
              <a:rPr lang="hr-HR" dirty="0" err="1"/>
              <a:t>GitHub</a:t>
            </a:r>
            <a:r>
              <a:rPr lang="hr-HR" dirty="0"/>
              <a:t>)</a:t>
            </a:r>
          </a:p>
          <a:p>
            <a:r>
              <a:rPr lang="hr-HR" dirty="0"/>
              <a:t>-Ostalo (</a:t>
            </a:r>
            <a:r>
              <a:rPr lang="hr-HR" dirty="0" err="1"/>
              <a:t>Python</a:t>
            </a:r>
            <a:r>
              <a:rPr lang="hr-HR" dirty="0"/>
              <a:t>, </a:t>
            </a:r>
            <a:r>
              <a:rPr lang="hr-HR" dirty="0" err="1"/>
              <a:t>Photoshop</a:t>
            </a:r>
            <a:r>
              <a:rPr lang="hr-HR" dirty="0"/>
              <a:t>)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660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Foreign key </a:t>
            </a:r>
            <a:r>
              <a:rPr lang="en-US" dirty="0" err="1"/>
              <a:t>refrences</a:t>
            </a:r>
            <a:r>
              <a:rPr lang="en-US" dirty="0"/>
              <a:t> 2 tables</a:t>
            </a:r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672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oracle.com/javase/8/javafx/api/javafx/scene/Parent.htmlhttps://stackoverflow.com/questions/23666348/view-database-user-and-password-in-pgadminhttps://stackoverflow.com/questions/29262002/why-does-this-java-8-lambda-fail-to-compilehttps://www.java2s.com/Code/Java/JavaFX/AddingcomponentstoStackPane.htmhttps://docs.oracle.com/javase/7/docs/api/java/lang/Class.htmlhttps://gamedev.stackexchange.com/questions/72924/how-do-i-add-an-image-inside-a-rectangle-or-a-circle-in-javafxhttps://docs.oracle.com/javase/8/javafx/api/javafx/scene/Node.htmlhttps://stackoverflow.com/questions/6259339/how-to-read-a-text-file-directly-from-internet-using-javahttps://stackoverflow.com/questions/27894945/how-do-i-resize-an-imageview-image-in-javafxhttps://stackoverflow.com/questions/1759549/java-generics-multiple-generic-parametershttps://docs.oracle.com/javafx/2/api/javafx/scene/doc-files/cssref.htmlhttps://stackoverflow.com/questions/4464898/best-way-to-store-working-hours-and-query-it-efficientlyhttps://docs.oracle.com/javase/8/javafx/api/javafx/scene/control/Label.htmlhttps://docs.oracle.com/javafx/2/binding/jfxpub-binding.htmhttps://stackoverflow.com/questions/16287053/scene-getstylesheets-add-not-working-inside-jar-filehttps://grepcode.com/file/repo1.maven.org/maven2/net.java.openjfx.backport/openjfx-78-backport/1.8.0-ea-b96.1/javafx/scene/layout/BackgroundImage.javahttps://stackoverflow.com/questions/8706073/does-foreign-key-always-reference-to-a-unique-key-in-another-tablehttps://stackoverflow.com/questions/28656211/incompatible-types-bad-return-type-in-lambda-expressionhttps://stackoverflow.com/questions/11213079/javafx-2-borderpane-use-full-spacehttps://docs.oracle.com/javase/8/javafx/api/javafx/beans/value/class-use/ChangeListener.htmlhttps://stackoverflow.com/questions/12201712/how-to-find-an-element-with-an-id-in-javafxhttps://www.quora.com/How-do-I-set-size-of-a-image-inside-button-in-javafx-Is-it-possible-to-do-this-in-csshttps://docs.oracle.com/javase/8/javafx/api/javafx/scene/layout/Region.htmlhttps://stackoverflow.com/questions/1430836/eclipse-change-project-files-locationhttps://stackoverflow.com/questions/22692031/removing-object-from-scene-in-javafxhttps://www.tutorialspoint.com/java/java_basic_syntax.htmhttps://stackoverflow.com/questions/20014787/how-do-i-center-an-image-view-in-an-anchor-panehttps://docs.oracle.com/javase/8/docs/api/java/util/List.htmlhttps://docs.oracle.com/javase/8/javafx/api/javafx/scene/image/ImageView.htmlhttps://docs.oracle.com/javase/8/javafx/api/javafx/scene/Scene.htmlhttps://docs.oracle.com/javase/8/docs/api/java/io/File.htmlhttps://stackoverflow.com/questions/687833/how-to-get-the-last-value-of-an-arraylisthttps://stackoverflow.com/questions/37902660/javafx-button-sending-arguments-to-actionevent-functionhttps://stackoverflow.com/questions/35067893/how-do-i-get-an-element-in-javafx-using-an-idhttps://stackoverflow.com/questions/24096331/error-opening-scene-builderhttps://git-scm.com/book/id/v2/Git-Basics-Recording-Changes-to-the-Repositoryhttps://docs.oracle.com/javafx/2/css_tutorial/jfxpub-css_tutorial.htmhttps://docs.oracle.com/javase/8/javase-clienttechnologies.htmhttps://stackoverflow.com/questions/18682174/image-location-iside-borderpane-in-javafxhttps://grepcode.com/file/repo1.maven.org/maven2/net.java.openjfx.backport/openjfx-78-backport/1.8.0-ea-b96.1/javafx/scene/layout/BackgroundPosition.javahttps://stackoverflow.com/questions/16742521/reference-a-node-from-fxml-filehttps://stackoverflow.com/questions/16589988/binding-to-javafx-properties-of-an-object-that-can-be-switchedhttps://help.github.com/desktop/guides/contributing/adding-a-repository-from-your-local-computer-to-github-desktop/https://docs.oracle.com/javase/8/javafx/api/javafx/scene/Group.htmlhttps://stackoverflow.com/questions/1559440/combining-java-with-sqlhttps://docs.oracle.com/javase/8/javafx/api/javafx/scene/image/Image.htmlhttps://stackoverflow.com/questions/34463049/custom-control-classnotfoundexception-in-scene-builderhttps://stackoverflow.com/questions/12935953/javafx-class-controller-scene-referencehttps://help.github.com/articles/cloning-a-repository/https://stackoverflow.com/questions/13567802/javafx-getchildren-list-behaviourhttps://stackoverflow.com/questions/35556586/generics-theory-changelistener-changed-parameters-typehttps://stackoverflow.com/questions/1443210/updating-a-local-repository-with-changes-from-a-github-repositoryhttps://help.github.com/articles/adding-an-existing-project-to-github-using-the-command-line/https://forums.tutorialized.com/java-86/problem-with-javafx-2-0-set-background-image-385031.htmlhttps://stackoverflow.com/questions/27765401/creating-objects-and-adding-them-to-grouphttps://stackoverflow.com/questions/8360785/java-get-last-element-of-a-collectionhttps://netopyr.com/2012/02/02/creating-read-only-properties-in-javafx/https://docs.oracle.com/javase/8/javafx/api/javafx/collections/ObservableList.htmlhttps://docs.oracle.com/javase/8/docs/api/java/net/URL.htmlhttps://www.nomensa.com/blog/2010/4-rules-displaying-error-messages-user-experience-perspectivehttps://gist.github.com/zenideas/3810627https://stackoverflow.com/questions/26431840/javafx-borderpane-setcenter-replaces-entire-scenehttps://fxexperience.com/scenic-view/https://stackoverflow.com/questions/26811445/how-to-access-a-child-of-an-object-in-javafxhttps://dzone.com/articles/styling-javafx-control-csshttps://www.dummies.com/programming/java/javafx-binding-properties/https://stackoverflow.com/questions/21460742/javafx-remove-the-scene-loaded-in-center-of-borderpanehttps://docs.oracle.com/javase/8/javafx/api/javafx/scene/control/Button.htmlhttps://stackoverflow.com/questions/28558165/javafx-setvisible-doesnt-hide-the-elementhttps://stackoverflow.com/questions/1816673/how-do-i-check-if-a-file-exists-in-javahttps://stackoverflow.com/questions/6853877/reading-a-file-from-current-directory-in-javahttps://docs.oracle.com/javase/tutorial/jdbc/index.htmlhttps://docs.oracle.com/javase/8/javafx/api/javafx/scene/layout/StackPane.htmlhttps://www.caveofprogramming.com/java/java-static-class-tutorial.htmlhttps://stackoverflow.com/questions/352780/when-to-catch-java-lang-errorhttps://stackoverflow.com/questions/8798134/fatal-could-not-create-lock-file-postmaster-pid-permission-deniedhttps://www.dummies.com/programming/java/how-to-create-a-read-only-property-in-javafx/https://jojorabbitjavafxblog.wordpress.com/2011/09/03/javafx-2-0-css-styling-part-2/https://english.stackexchange.com/questions/32470/single-word-to-denote-date-and-timehttps://docs.oracle.com/javase/8/javafx/api/javafx/scene/layout/GridPane.htmlhttps://www.geeksforgeeks.org/static-class-in-java/https://docs.oracle.com/javase/8/javafx/api/javafx/beans/property/ReadOnlyDoubleWrapper.htmlhttps://docs.oracle.com/javase/8/javafx/api/javafx/scene/image/package-summary.htmlhttps://docs.oracle.com/javafx/2/scenegraph/jfxpub-scenegraph.htmhttps://stackoverflow.com/questions/30098116/javafx-css-button-with-image-how-to-define-the-size-of-the-imagehttps://docs.oracle.com/javase/8/javafx/api/javafx/scene/doc-files/cssref.htmlhttps://www.java2s.com/Code/Java/JavaFX/SetLabelTextcolor.htmhttps://stackoverflow.com/questions/34733972/changelistener-in-javafx-how-can-i-make-these-generics-parameters-less-uglyhttps://stackoverflow.com/questions/23494550/javafx-imageview-real-coordinates-translatex-and-translateyhttps://help.github.com/articles/adding-a-file-to-a-repository-using-the-command-line/https://gist.github.com/jewelsea/2556122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4EB05-77A7-4F36-B217-073FCD41D4DF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3258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49144E-C66A-40FA-B3CE-BB3B246B1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82C282C4-0CD9-4B1D-B99B-D694B9F94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4954A9F-3FC9-441F-A2DA-17488DAC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4FA182B-C2C8-4449-AEF7-1DA390C4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26493A3D-9D72-4E47-99F1-270A63D8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5155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59CC553-CF65-459B-9FA9-4B00DF44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474C1DDA-4149-427C-AB95-0377BB6CF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FAF96295-F072-4366-AA65-F071D4F4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DC89616-1221-4DFB-A28B-68A40E43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C4623FD-21B1-4276-A30A-386EDEA3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2097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FFC328C9-6A96-43BC-8248-EA5C6F14D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27AB99D8-3678-4DAE-B68A-42D2DBAE3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79FB8BC-0A63-40C7-A2F3-3E0C3C50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C63D8F3-C551-44AE-B2EA-A0BE995E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B75C6BD-6DCB-4487-8FCF-76050DC9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543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846F706-2869-4120-8F01-A52A918C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41C1D90-203C-414B-8F46-FE0789F5B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9A7CFF55-03C2-44DA-B89E-E6E8CC2F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4490ACD-7A82-4069-A13E-1EBBB1B3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F19DB06-6B29-43BB-9478-3CE7453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8880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F4AEA5-92E7-4279-B5F2-7F5F4700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4E689BE5-87E6-44BC-A643-BB83E10D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B716927-D9B9-4D33-884A-9892F82E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4CEFCA18-0E80-4927-AFEA-CA5FB541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924F4CE-8C25-453A-A0BE-2221EE10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362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793FDA3-6DDE-443C-B1A8-92E81F46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B070C6F-34D3-4EF1-B8E2-330BC7F4B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FFA93BD-CEDB-4C64-8383-39589B497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8766513-0241-4E2D-BF5D-46915454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718CAE9D-575E-4068-9506-7371211F7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0A65D34-AE58-4161-AEBF-DF2B317E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0932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9E07B91-04D1-42CD-A108-EE56B001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671DD56B-A8F4-4EEF-8C4B-658B16DF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56F3AF92-1E33-4203-AC97-5101BD521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2ADD797A-D53B-4D10-B769-A94B1BEF1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B4629C81-FD8B-4BCC-91F3-782AE4762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434C8CD7-D7AD-44B6-A9A6-C88BAF97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21C9E202-8EAA-4E3F-9B0C-D5478E1D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57AE3FBB-DA9B-43CC-B4E9-25A65C47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354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5DBAD0F-3537-436B-9BC4-64526CEF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69C62AA2-3B0A-44E0-8D07-D57AC9DB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A38B1DEB-9C33-42A4-8375-AAB650D4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70583F49-CC37-4231-AEC2-0F14329A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410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E2AAFC64-7A54-4769-8A85-1D985FF4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15BB9DF7-AE64-4214-A37F-8297C5EB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70D4270-6746-4368-AC7E-3FC997BF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767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9E6E88-E628-4AF0-900C-6713489A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4A17AF9-6CE4-4EAD-9F96-559BBFE46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DCE30BDB-3DEB-4455-A957-D1308675F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12451D31-3946-478F-9AE3-7645DAE9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6E786DEB-A09A-41D1-9C2D-230C08E5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062D72A8-BDA0-4ABE-B5F3-3C53FECF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7274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86239CB-B125-437C-B62D-4887793A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Uredite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504B18EC-2BF5-4C53-8074-F604DE18A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02C29C69-4FBD-4403-8516-F08AEB563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70652382-9B83-453F-B358-EB3C494F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19FAA3C7-FC69-4DEC-B36A-50E9B863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A0F945B-CDB2-454F-B73C-BB76F806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806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89C42969-D61D-46CD-897B-E2F8E821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Uredite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59D4B6AB-E712-41D7-AF4D-51F2CFCF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1AF0A5B-49B1-4DA7-A7C8-B9793AD77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DFB20-69D3-467C-A040-E979C7A3CE63}" type="datetimeFigureOut">
              <a:rPr lang="hr-HR" smtClean="0"/>
              <a:t>16.9.2017.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A712022-7EBC-4C81-A36E-5465F164D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05EFE51-A3DC-4644-AA88-A31AC2A43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C3CE7-AB3B-4905-B00F-302A0AA14A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2402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VH-27/ellspace.gi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gluonhq.com/never-ending-popularity-scene-builder/" TargetMode="External"/><Relationship Id="rId13" Type="http://schemas.openxmlformats.org/officeDocument/2006/relationships/hyperlink" Target="https://www.ostraining.com/cdn/images/oscampus/courses/CSS-part-1.jpg" TargetMode="External"/><Relationship Id="rId18" Type="http://schemas.openxmlformats.org/officeDocument/2006/relationships/hyperlink" Target="https://www.teamviewer.com/en/" TargetMode="External"/><Relationship Id="rId3" Type="http://schemas.openxmlformats.org/officeDocument/2006/relationships/hyperlink" Target="https://dbdesigner.net/dbdesigner_logo_grid.png" TargetMode="External"/><Relationship Id="rId21" Type="http://schemas.openxmlformats.org/officeDocument/2006/relationships/hyperlink" Target="https://www.python.org/community/logos/" TargetMode="External"/><Relationship Id="rId7" Type="http://schemas.openxmlformats.org/officeDocument/2006/relationships/hyperlink" Target="https://avaldes.com/wp-content/uploads/2014/11/Java.png" TargetMode="External"/><Relationship Id="rId12" Type="http://schemas.openxmlformats.org/officeDocument/2006/relationships/hyperlink" Target="https://www.ostraining.com/classes/css/" TargetMode="External"/><Relationship Id="rId17" Type="http://schemas.openxmlformats.org/officeDocument/2006/relationships/hyperlink" Target="https://www.scrumdesk.com/wp-content/uploads/slack-logo-300x120.png" TargetMode="External"/><Relationship Id="rId2" Type="http://schemas.openxmlformats.org/officeDocument/2006/relationships/hyperlink" Target="https://dbdesigner.net/" TargetMode="External"/><Relationship Id="rId16" Type="http://schemas.openxmlformats.org/officeDocument/2006/relationships/hyperlink" Target="https://www.scrumdesk.com/slack-logo/" TargetMode="External"/><Relationship Id="rId20" Type="http://schemas.openxmlformats.org/officeDocument/2006/relationships/hyperlink" Target="https://seeklogo.com/vector-logo/127795/skyp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valdes.com/jdbc-tutorials/" TargetMode="External"/><Relationship Id="rId11" Type="http://schemas.openxmlformats.org/officeDocument/2006/relationships/hyperlink" Target="http://vannguyen.me/images/githubpurple.png" TargetMode="External"/><Relationship Id="rId24" Type="http://schemas.openxmlformats.org/officeDocument/2006/relationships/hyperlink" Target="https://cdn.pixabay.com/photo/2015/11/27/10/55/photoshop-1065296_960_720.jpg" TargetMode="External"/><Relationship Id="rId5" Type="http://schemas.openxmlformats.org/officeDocument/2006/relationships/hyperlink" Target="http://www.eclipse.org/eclipse.org-common/themes/solstice/public/images/logo/eclipse-426x100.png" TargetMode="External"/><Relationship Id="rId15" Type="http://schemas.openxmlformats.org/officeDocument/2006/relationships/hyperlink" Target="https://mikecann.co.uk/wp-content/uploads/2009/12/javafx_logo_color_1.jpg" TargetMode="External"/><Relationship Id="rId23" Type="http://schemas.openxmlformats.org/officeDocument/2006/relationships/hyperlink" Target="https://pixabay.com/en/photoshop-logo-symbol-adobe-icon-1065296/" TargetMode="External"/><Relationship Id="rId10" Type="http://schemas.openxmlformats.org/officeDocument/2006/relationships/hyperlink" Target="http://www.automatedtesting.com/Product%20Roadmap.html" TargetMode="External"/><Relationship Id="rId19" Type="http://schemas.openxmlformats.org/officeDocument/2006/relationships/hyperlink" Target="http://forum.teamspeak.com/threads/68890-TeamSpeak-Logo" TargetMode="External"/><Relationship Id="rId4" Type="http://schemas.openxmlformats.org/officeDocument/2006/relationships/hyperlink" Target="http://www.eclipse.org/" TargetMode="External"/><Relationship Id="rId9" Type="http://schemas.openxmlformats.org/officeDocument/2006/relationships/hyperlink" Target="http://gluonhq.com/wp-content/uploads/2015/02/SceneBuilderLogo.png" TargetMode="External"/><Relationship Id="rId14" Type="http://schemas.openxmlformats.org/officeDocument/2006/relationships/hyperlink" Target="https://www.mikecann.co.uk/?s=javafx" TargetMode="External"/><Relationship Id="rId22" Type="http://schemas.openxmlformats.org/officeDocument/2006/relationships/hyperlink" Target="https://www.python.org/static/community_logos/python-logo-master-v3-TM.png" TargetMode="Externa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hyperlink" Target="https://stackoverflow.com/questions/16589988/binding-to-javafx-properties-of-an-object-that-can-be-switched" TargetMode="External"/><Relationship Id="rId18" Type="http://schemas.openxmlformats.org/officeDocument/2006/relationships/hyperlink" Target="https://stackoverflow.com/questions/21460742/javafx-remove-the-scene-loaded-in-center-of-borderpane" TargetMode="External"/><Relationship Id="rId26" Type="http://schemas.openxmlformats.org/officeDocument/2006/relationships/hyperlink" Target="https://stackoverflow.com/questions/352780/when-to-catch-java-lang-error" TargetMode="External"/><Relationship Id="rId39" Type="http://schemas.openxmlformats.org/officeDocument/2006/relationships/hyperlink" Target="https://stackoverflow.com/questions/46043562/javafx-centering-backgroundimage-that-covers-borderpane" TargetMode="External"/><Relationship Id="rId21" Type="http://schemas.openxmlformats.org/officeDocument/2006/relationships/hyperlink" Target="https://stackoverflow.com/questions/26431840/javafx-borderpane-setcenter-replaces-entire-scene" TargetMode="External"/><Relationship Id="rId34" Type="http://schemas.openxmlformats.org/officeDocument/2006/relationships/hyperlink" Target="https://jojorabbitjavafxblog.wordpress.com/2011/09/03/javafx-2-0-css-styling-part-2/" TargetMode="External"/><Relationship Id="rId7" Type="http://schemas.openxmlformats.org/officeDocument/2006/relationships/hyperlink" Target="https://help.github.com/articles/adding-an-existing-project-to-github-using-the-command-line/" TargetMode="External"/><Relationship Id="rId12" Type="http://schemas.openxmlformats.org/officeDocument/2006/relationships/hyperlink" Target="https://stackoverflow.com/questions/16287053/scene-getstylesheets-add-not-working-inside-jar-file" TargetMode="External"/><Relationship Id="rId17" Type="http://schemas.openxmlformats.org/officeDocument/2006/relationships/hyperlink" Target="https://stackoverflow.com/questions/18682174/image-location-iside-borderpane-in-javafx" TargetMode="External"/><Relationship Id="rId25" Type="http://schemas.openxmlformats.org/officeDocument/2006/relationships/hyperlink" Target="https://stackoverflow.com/questions/35067893/how-do-i-get-an-element-in-javafx-using-an-id" TargetMode="External"/><Relationship Id="rId33" Type="http://schemas.openxmlformats.org/officeDocument/2006/relationships/hyperlink" Target="https://grepcode.com/file/repo1.maven.org/maven2/net.java.openjfx.backport/openjfx-78-backport/1.8.0-ea-b96.1/javafx/scene/layout/BackgroundImage.java" TargetMode="External"/><Relationship Id="rId38" Type="http://schemas.openxmlformats.org/officeDocument/2006/relationships/hyperlink" Target="https://www.tutorialspoint.com/java/java_basic_syntax.htm" TargetMode="External"/><Relationship Id="rId2" Type="http://schemas.openxmlformats.org/officeDocument/2006/relationships/hyperlink" Target="https://docs.oracle.com/javafx/2/binding/jfxpub-binding.htm" TargetMode="External"/><Relationship Id="rId16" Type="http://schemas.openxmlformats.org/officeDocument/2006/relationships/hyperlink" Target="https://stackoverflow.com/questions/1816673/how-do-i-check-if-a-file-exists-in-java" TargetMode="External"/><Relationship Id="rId20" Type="http://schemas.openxmlformats.org/officeDocument/2006/relationships/hyperlink" Target="https://stackoverflow.com/questions/23666348/view-database-user-and-password-in-pgadmin" TargetMode="External"/><Relationship Id="rId29" Type="http://schemas.openxmlformats.org/officeDocument/2006/relationships/hyperlink" Target="https://stackoverflow.com/questions/8706073/does-foreign-key-always-reference-to-a-unique-key-in-another-tab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8/javafx/api/javafx/beans/property/ReadOnlyDoubleWrapper.html" TargetMode="External"/><Relationship Id="rId11" Type="http://schemas.openxmlformats.org/officeDocument/2006/relationships/hyperlink" Target="https://stackoverflow.com/questions/12201712/how-to-find-an-element-with-an-id-in-javafx" TargetMode="External"/><Relationship Id="rId24" Type="http://schemas.openxmlformats.org/officeDocument/2006/relationships/hyperlink" Target="https://stackoverflow.com/questions/30098116/javafx-css-button-with-image-how-to-define-the-size-of-the-image" TargetMode="External"/><Relationship Id="rId32" Type="http://schemas.openxmlformats.org/officeDocument/2006/relationships/hyperlink" Target="https://gamedev.stackexchange.com/questions/72924/how-do-i-add-an-image-inside-a-rectangle-or-a-circle-in-javafx" TargetMode="External"/><Relationship Id="rId37" Type="http://schemas.openxmlformats.org/officeDocument/2006/relationships/hyperlink" Target="https://www.quora.com/How-do-I-set-size-of-a-image-inside-button-in-javafx-Is-it-possible-to-do-this-in-css" TargetMode="External"/><Relationship Id="rId5" Type="http://schemas.openxmlformats.org/officeDocument/2006/relationships/hyperlink" Target="https://docs.oracle.com/javase/7/docs/api/java/lang/Class.html" TargetMode="External"/><Relationship Id="rId15" Type="http://schemas.openxmlformats.org/officeDocument/2006/relationships/hyperlink" Target="https://stackoverflow.com/questions/1759549/java-generics-multiple-generic-parameters" TargetMode="External"/><Relationship Id="rId23" Type="http://schemas.openxmlformats.org/officeDocument/2006/relationships/hyperlink" Target="https://stackoverflow.com/questions/27894945/how-do-i-resize-an-imageview-image-in-javafx" TargetMode="External"/><Relationship Id="rId28" Type="http://schemas.openxmlformats.org/officeDocument/2006/relationships/hyperlink" Target="https://stackoverflow.com/questions/687833/how-to-get-the-last-value-of-an-arraylist" TargetMode="External"/><Relationship Id="rId36" Type="http://schemas.openxmlformats.org/officeDocument/2006/relationships/hyperlink" Target="https://www.java2s.com/Code/Java/JavaFX/SetLabelTextcolor.htm" TargetMode="External"/><Relationship Id="rId10" Type="http://schemas.openxmlformats.org/officeDocument/2006/relationships/hyperlink" Target="https://gist.github.com/jewelsea/2556122" TargetMode="External"/><Relationship Id="rId19" Type="http://schemas.openxmlformats.org/officeDocument/2006/relationships/hyperlink" Target="https://stackoverflow.com/questions/23494550/javafx-imageview-real-coordinates-translatex-and-translatey" TargetMode="External"/><Relationship Id="rId31" Type="http://schemas.openxmlformats.org/officeDocument/2006/relationships/hyperlink" Target="https://fxexperience.com/scenic-view/" TargetMode="External"/><Relationship Id="rId4" Type="http://schemas.openxmlformats.org/officeDocument/2006/relationships/hyperlink" Target="https://docs.oracle.com/javafx/2/scenegraph/jfxpub-scenegraph.htm" TargetMode="External"/><Relationship Id="rId9" Type="http://schemas.openxmlformats.org/officeDocument/2006/relationships/hyperlink" Target="https://help.github.com/desktop/guides/contributing/adding-a-repository-from-your-local-computer-to-github-desktop/" TargetMode="External"/><Relationship Id="rId14" Type="http://schemas.openxmlformats.org/officeDocument/2006/relationships/hyperlink" Target="https://stackoverflow.com/questions/16742521/reference-a-node-from-fxml-file" TargetMode="External"/><Relationship Id="rId22" Type="http://schemas.openxmlformats.org/officeDocument/2006/relationships/hyperlink" Target="https://stackoverflow.com/questions/26811445/how-to-access-a-child-of-an-object-in-javafx" TargetMode="External"/><Relationship Id="rId27" Type="http://schemas.openxmlformats.org/officeDocument/2006/relationships/hyperlink" Target="https://stackoverflow.com/questions/6259339/how-to-read-a-text-file-directly-from-internet-using-java" TargetMode="External"/><Relationship Id="rId30" Type="http://schemas.openxmlformats.org/officeDocument/2006/relationships/hyperlink" Target="https://forums.tutorialized.com/java-86/problem-with-javafx-2-0-set-background-image-385031.html" TargetMode="External"/><Relationship Id="rId35" Type="http://schemas.openxmlformats.org/officeDocument/2006/relationships/hyperlink" Target="https://www.geeksforgeeks.org/static-class-in-java/" TargetMode="External"/><Relationship Id="rId8" Type="http://schemas.openxmlformats.org/officeDocument/2006/relationships/hyperlink" Target="https://help.github.com/articles/cloning-a-repository/" TargetMode="External"/><Relationship Id="rId3" Type="http://schemas.openxmlformats.org/officeDocument/2006/relationships/hyperlink" Target="https://docs.oracle.com/javafx/2/css_tutorial/jfxpub-css_tutorial.ht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hyperlink" Target="https://dbdesigner.net/" TargetMode="Externa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4203E3-E538-4964-AAF7-C559AE94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2722" y="496956"/>
            <a:ext cx="9144000" cy="985424"/>
          </a:xfrm>
        </p:spPr>
        <p:txBody>
          <a:bodyPr/>
          <a:lstStyle/>
          <a:p>
            <a:r>
              <a:rPr lang="en-US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Projekt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“</a:t>
            </a:r>
            <a:r>
              <a:rPr lang="hr-HR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Knjižnica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endParaRPr lang="hr-HR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99A76-3A7D-47EA-819A-825BF08E98C1}"/>
              </a:ext>
            </a:extLst>
          </p:cNvPr>
          <p:cNvSpPr txBox="1"/>
          <p:nvPr/>
        </p:nvSpPr>
        <p:spPr>
          <a:xfrm>
            <a:off x="11498" y="5802900"/>
            <a:ext cx="478641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Filip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Husnjak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Luka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Mesari</a:t>
            </a:r>
            <a:r>
              <a:rPr lang="hr-HR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ć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lnSpc>
                <a:spcPts val="2300"/>
              </a:lnSpc>
            </a:pPr>
            <a:r>
              <a:rPr lang="hr-HR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Andrej </a:t>
            </a:r>
            <a:r>
              <a:rPr lang="hr-HR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Slapničar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(Autor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prezentacije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7FDB2-651F-4746-8988-31E9CD2B4897}"/>
              </a:ext>
            </a:extLst>
          </p:cNvPr>
          <p:cNvSpPr txBox="1"/>
          <p:nvPr/>
        </p:nvSpPr>
        <p:spPr>
          <a:xfrm>
            <a:off x="7934505" y="6400307"/>
            <a:ext cx="425749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Mentor: Leonard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Volari</a:t>
            </a:r>
            <a:r>
              <a:rPr lang="hr-HR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ć Horvat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79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7"/>
            <a:ext cx="3248025" cy="1567004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20"/>
            <a:ext cx="2840182" cy="1147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Slika 3" descr="Slika na kojoj se prikazuje na zatvorenom, snimka zaslona, zid&#10;&#10;Opis je generiran uz vrlo visoku pouzdanost">
            <a:extLst>
              <a:ext uri="{FF2B5EF4-FFF2-40B4-BE49-F238E27FC236}">
                <a16:creationId xmlns:a16="http://schemas.microsoft.com/office/drawing/2014/main" id="{9DECE817-F636-41D4-AEF8-319D7660F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2" y="1874632"/>
            <a:ext cx="9214329" cy="466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02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7"/>
            <a:ext cx="3248025" cy="1567004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20"/>
            <a:ext cx="2840182" cy="1147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8" name="Slika 27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4E552175-3D8E-4FF5-B531-F26CB0F9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732" y="951488"/>
            <a:ext cx="2794073" cy="1632492"/>
          </a:xfrm>
          <a:prstGeom prst="rect">
            <a:avLst/>
          </a:prstGeom>
        </p:spPr>
      </p:pic>
      <p:pic>
        <p:nvPicPr>
          <p:cNvPr id="30" name="Slika 29" descr="Slika na kojoj se prikazuje snimka zaslona&#10;&#10;Opis je generiran uz visoku pouzdanost">
            <a:extLst>
              <a:ext uri="{FF2B5EF4-FFF2-40B4-BE49-F238E27FC236}">
                <a16:creationId xmlns:a16="http://schemas.microsoft.com/office/drawing/2014/main" id="{9B70E812-5F5F-4BFA-8A87-41955CDBE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29" y="3726235"/>
            <a:ext cx="2903285" cy="1627475"/>
          </a:xfrm>
          <a:prstGeom prst="rect">
            <a:avLst/>
          </a:prstGeom>
        </p:spPr>
      </p:pic>
      <p:pic>
        <p:nvPicPr>
          <p:cNvPr id="32" name="Slika 31" descr="Slika na kojoj se prikazuje snimka zaslona&#10;&#10;Opis je generiran uz visoku pouzdanost">
            <a:extLst>
              <a:ext uri="{FF2B5EF4-FFF2-40B4-BE49-F238E27FC236}">
                <a16:creationId xmlns:a16="http://schemas.microsoft.com/office/drawing/2014/main" id="{DD6CC0C4-5D91-455D-95E7-219AD67BC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" y="4681329"/>
            <a:ext cx="2824775" cy="1594887"/>
          </a:xfrm>
          <a:prstGeom prst="rect">
            <a:avLst/>
          </a:prstGeom>
        </p:spPr>
      </p:pic>
      <p:pic>
        <p:nvPicPr>
          <p:cNvPr id="34" name="Slika 33" descr="Slika na kojoj se prikazuje snimka zaslona, zaslon&#10;&#10;Opis je generiran uz vrlo visoku pouzdanost">
            <a:extLst>
              <a:ext uri="{FF2B5EF4-FFF2-40B4-BE49-F238E27FC236}">
                <a16:creationId xmlns:a16="http://schemas.microsoft.com/office/drawing/2014/main" id="{25E238AD-2084-47FD-B188-8D19948C7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2" y="2114899"/>
            <a:ext cx="2778167" cy="1559056"/>
          </a:xfrm>
          <a:prstGeom prst="rect">
            <a:avLst/>
          </a:prstGeom>
        </p:spPr>
      </p:pic>
      <p:pic>
        <p:nvPicPr>
          <p:cNvPr id="36" name="Slika 35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59A6DF09-798C-44B3-B47D-7FED06CA2F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53" y="316938"/>
            <a:ext cx="3094246" cy="786599"/>
          </a:xfrm>
          <a:prstGeom prst="rect">
            <a:avLst/>
          </a:prstGeom>
        </p:spPr>
      </p:pic>
      <p:pic>
        <p:nvPicPr>
          <p:cNvPr id="38" name="Slika 37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B625CCCB-0AF2-4B02-8D49-B1DE5901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52" y="5949511"/>
            <a:ext cx="3094246" cy="787705"/>
          </a:xfrm>
          <a:prstGeom prst="rect">
            <a:avLst/>
          </a:prstGeom>
        </p:spPr>
      </p:pic>
      <p:pic>
        <p:nvPicPr>
          <p:cNvPr id="40" name="Slika 39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441A9937-8598-44FA-935B-9A82818AE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54" y="1420475"/>
            <a:ext cx="5794226" cy="43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9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5F4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repozitorij</a:t>
            </a:r>
          </a:p>
        </p:txBody>
      </p:sp>
      <p:pic>
        <p:nvPicPr>
          <p:cNvPr id="6" name="Slika 5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B2E3BF16-31B9-452C-9E71-80BCC6DBE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64" y="3670716"/>
            <a:ext cx="4339840" cy="2758309"/>
          </a:xfrm>
          <a:prstGeom prst="rect">
            <a:avLst/>
          </a:prstGeom>
        </p:spPr>
      </p:pic>
      <p:pic>
        <p:nvPicPr>
          <p:cNvPr id="11" name="Slika 10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879BEE7E-315A-46A7-A617-7C7539AACE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"/>
          <a:stretch/>
        </p:blipFill>
        <p:spPr>
          <a:xfrm>
            <a:off x="6459967" y="460797"/>
            <a:ext cx="5077958" cy="4140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4B68E-EBF9-4824-A9F9-A45CCD09D2C0}"/>
              </a:ext>
            </a:extLst>
          </p:cNvPr>
          <p:cNvSpPr txBox="1"/>
          <p:nvPr/>
        </p:nvSpPr>
        <p:spPr>
          <a:xfrm>
            <a:off x="6433072" y="5022540"/>
            <a:ext cx="392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https://github.com/LVH-27/ellspace.git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104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C4A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Program u Javi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zervirano mjesto sadržaja 3">
            <a:extLst>
              <a:ext uri="{FF2B5EF4-FFF2-40B4-BE49-F238E27FC236}">
                <a16:creationId xmlns:a16="http://schemas.microsoft.com/office/drawing/2014/main" id="{9D88CE34-05A5-4F12-8A04-F418709E0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946" y="535021"/>
            <a:ext cx="6697952" cy="59061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</a:t>
            </a:r>
            <a:r>
              <a:rPr lang="hr-HR" dirty="0" err="1"/>
              <a:t>lase</a:t>
            </a:r>
            <a:br>
              <a:rPr lang="hr-HR" dirty="0"/>
            </a:br>
            <a:r>
              <a:rPr lang="en-US" sz="2000" dirty="0"/>
              <a:t>c</a:t>
            </a:r>
            <a:r>
              <a:rPr lang="hr-HR" sz="2000" dirty="0" err="1"/>
              <a:t>lasses</a:t>
            </a:r>
            <a:endParaRPr lang="hr-HR" sz="2000" dirty="0"/>
          </a:p>
          <a:p>
            <a:r>
              <a:rPr lang="en-US" dirty="0"/>
              <a:t>M</a:t>
            </a:r>
            <a:r>
              <a:rPr lang="hr-HR" dirty="0" err="1"/>
              <a:t>etode</a:t>
            </a:r>
            <a:br>
              <a:rPr lang="hr-HR" dirty="0"/>
            </a:br>
            <a:r>
              <a:rPr lang="en-US" sz="2000" dirty="0"/>
              <a:t>m</a:t>
            </a:r>
            <a:r>
              <a:rPr lang="hr-HR" sz="2000" dirty="0" err="1"/>
              <a:t>ethods</a:t>
            </a:r>
            <a:endParaRPr lang="hr-HR" sz="2000" dirty="0"/>
          </a:p>
          <a:p>
            <a:r>
              <a:rPr lang="en-US" dirty="0"/>
              <a:t>S</a:t>
            </a:r>
            <a:r>
              <a:rPr lang="hr-HR" dirty="0" err="1"/>
              <a:t>tatičke</a:t>
            </a:r>
            <a:r>
              <a:rPr lang="hr-HR" dirty="0"/>
              <a:t> metode i varijable</a:t>
            </a:r>
            <a:br>
              <a:rPr lang="hr-HR" dirty="0"/>
            </a:br>
            <a:r>
              <a:rPr lang="en-US" sz="2000" dirty="0"/>
              <a:t>s</a:t>
            </a:r>
            <a:r>
              <a:rPr lang="hr-HR" sz="2000" dirty="0" err="1"/>
              <a:t>tatic</a:t>
            </a:r>
            <a:r>
              <a:rPr lang="hr-HR" sz="2000" dirty="0"/>
              <a:t> </a:t>
            </a:r>
            <a:r>
              <a:rPr lang="en-US" sz="2000" dirty="0"/>
              <a:t>m</a:t>
            </a:r>
            <a:r>
              <a:rPr lang="hr-HR" sz="2000" dirty="0" err="1"/>
              <a:t>ethods</a:t>
            </a:r>
            <a:r>
              <a:rPr lang="hr-HR" sz="2000" dirty="0"/>
              <a:t> </a:t>
            </a:r>
            <a:r>
              <a:rPr lang="hr-HR" sz="2000" dirty="0" err="1"/>
              <a:t>and</a:t>
            </a:r>
            <a:r>
              <a:rPr lang="hr-HR" sz="2000" dirty="0"/>
              <a:t> </a:t>
            </a:r>
            <a:r>
              <a:rPr lang="en-US" sz="2000" dirty="0"/>
              <a:t>v</a:t>
            </a:r>
            <a:r>
              <a:rPr lang="hr-HR" sz="2000" dirty="0" err="1"/>
              <a:t>ariables</a:t>
            </a:r>
            <a:endParaRPr lang="hr-HR" sz="2000" dirty="0"/>
          </a:p>
          <a:p>
            <a:r>
              <a:rPr lang="en-US" dirty="0"/>
              <a:t>P</a:t>
            </a:r>
            <a:r>
              <a:rPr lang="hr-HR" dirty="0"/>
              <a:t>rivate/</a:t>
            </a:r>
            <a:r>
              <a:rPr lang="hr-HR" dirty="0" err="1"/>
              <a:t>public</a:t>
            </a:r>
            <a:r>
              <a:rPr lang="hr-HR" dirty="0"/>
              <a:t> metode i varijable</a:t>
            </a:r>
            <a:br>
              <a:rPr lang="hr-HR" dirty="0"/>
            </a:br>
            <a:r>
              <a:rPr lang="en-US" sz="2000" dirty="0"/>
              <a:t>p</a:t>
            </a:r>
            <a:r>
              <a:rPr lang="hr-HR" sz="2000" dirty="0"/>
              <a:t>rivate/</a:t>
            </a:r>
            <a:r>
              <a:rPr lang="hr-HR" sz="2000" dirty="0" err="1"/>
              <a:t>public</a:t>
            </a:r>
            <a:r>
              <a:rPr lang="hr-HR" sz="2000" dirty="0"/>
              <a:t> </a:t>
            </a:r>
            <a:r>
              <a:rPr lang="hr-HR" sz="2000" dirty="0" err="1"/>
              <a:t>methods</a:t>
            </a:r>
            <a:r>
              <a:rPr lang="hr-HR" sz="2000" dirty="0"/>
              <a:t> </a:t>
            </a:r>
            <a:r>
              <a:rPr lang="hr-HR" sz="2000" dirty="0" err="1"/>
              <a:t>and</a:t>
            </a:r>
            <a:r>
              <a:rPr lang="hr-HR" sz="2000" dirty="0"/>
              <a:t> </a:t>
            </a:r>
            <a:r>
              <a:rPr lang="hr-HR" sz="2000" dirty="0" err="1"/>
              <a:t>variables</a:t>
            </a:r>
            <a:endParaRPr lang="hr-HR" sz="2000" dirty="0"/>
          </a:p>
          <a:p>
            <a:r>
              <a:rPr lang="en-US" dirty="0"/>
              <a:t>S</a:t>
            </a:r>
            <a:r>
              <a:rPr lang="hr-HR" dirty="0" err="1"/>
              <a:t>ingleton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  <a:p>
            <a:r>
              <a:rPr lang="en-US" dirty="0"/>
              <a:t>D</a:t>
            </a:r>
            <a:r>
              <a:rPr lang="hr-HR" dirty="0" err="1"/>
              <a:t>retve</a:t>
            </a:r>
            <a:br>
              <a:rPr lang="hr-HR" dirty="0"/>
            </a:br>
            <a:r>
              <a:rPr lang="hr-HR" sz="2000" dirty="0" err="1"/>
              <a:t>threads</a:t>
            </a:r>
            <a:endParaRPr lang="hr-HR" sz="2000" dirty="0"/>
          </a:p>
          <a:p>
            <a:r>
              <a:rPr lang="en-US" dirty="0"/>
              <a:t>P</a:t>
            </a:r>
            <a:r>
              <a:rPr lang="hr-HR" dirty="0" err="1"/>
              <a:t>aketi</a:t>
            </a:r>
            <a:br>
              <a:rPr lang="hr-HR" dirty="0"/>
            </a:br>
            <a:r>
              <a:rPr lang="hr-HR" sz="2000" dirty="0" err="1"/>
              <a:t>packages</a:t>
            </a:r>
            <a:endParaRPr lang="hr-HR" sz="2000" dirty="0"/>
          </a:p>
          <a:p>
            <a:r>
              <a:rPr lang="en-US" dirty="0"/>
              <a:t>I</a:t>
            </a:r>
            <a:r>
              <a:rPr lang="hr-HR" dirty="0" err="1"/>
              <a:t>zrada</a:t>
            </a:r>
            <a:r>
              <a:rPr lang="hr-HR" dirty="0"/>
              <a:t> sučelja u Scene </a:t>
            </a:r>
            <a:r>
              <a:rPr lang="hr-HR" dirty="0" err="1"/>
              <a:t>Builderu</a:t>
            </a:r>
            <a:br>
              <a:rPr lang="hr-HR" dirty="0"/>
            </a:br>
            <a:r>
              <a:rPr lang="en-US" sz="2000" dirty="0"/>
              <a:t>creating JavaFX GUI using Scene Builder</a:t>
            </a:r>
            <a:endParaRPr lang="hr-HR" dirty="0"/>
          </a:p>
          <a:p>
            <a:r>
              <a:rPr lang="en-US" dirty="0"/>
              <a:t>P</a:t>
            </a:r>
            <a:r>
              <a:rPr lang="hr-HR" dirty="0" err="1"/>
              <a:t>ovezivanje</a:t>
            </a:r>
            <a:r>
              <a:rPr lang="hr-HR" dirty="0"/>
              <a:t> CSS-a i FXML-a</a:t>
            </a:r>
            <a:br>
              <a:rPr lang="hr-HR" dirty="0"/>
            </a:br>
            <a:r>
              <a:rPr lang="en-US" sz="2200" dirty="0"/>
              <a:t>connecting CSS and FXML with Java application</a:t>
            </a:r>
            <a:endParaRPr lang="hr-HR" sz="2200" dirty="0"/>
          </a:p>
          <a:p>
            <a:r>
              <a:rPr lang="en-US" dirty="0"/>
              <a:t>U</a:t>
            </a:r>
            <a:r>
              <a:rPr lang="hr-HR" dirty="0"/>
              <a:t>piti </a:t>
            </a:r>
            <a:r>
              <a:rPr lang="en-US" dirty="0" err="1"/>
              <a:t>prema</a:t>
            </a:r>
            <a:r>
              <a:rPr lang="hr-HR" dirty="0"/>
              <a:t> </a:t>
            </a:r>
            <a:r>
              <a:rPr lang="hr-HR" dirty="0" err="1"/>
              <a:t>baz</a:t>
            </a:r>
            <a:r>
              <a:rPr lang="en-US" dirty="0" err="1"/>
              <a:t>i</a:t>
            </a:r>
            <a:r>
              <a:rPr lang="hr-HR" dirty="0"/>
              <a:t> podataka</a:t>
            </a:r>
            <a:br>
              <a:rPr lang="hr-HR" dirty="0"/>
            </a:br>
            <a:r>
              <a:rPr lang="hr-HR" sz="2000" dirty="0" err="1"/>
              <a:t>database</a:t>
            </a:r>
            <a:r>
              <a:rPr lang="hr-HR" sz="2000" dirty="0"/>
              <a:t> </a:t>
            </a:r>
            <a:r>
              <a:rPr lang="hr-HR" sz="2000" dirty="0" err="1"/>
              <a:t>queries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67690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A230F481-29E0-4AE2-896E-B9FB33F7C8CD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5E5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8F4B1185-7386-4AA4-BDAF-00EDB28BC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853" y="1065126"/>
            <a:ext cx="4216085" cy="3471706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innerShdw blurRad="114300">
              <a:schemeClr val="accent2">
                <a:lumMod val="75000"/>
              </a:schemeClr>
            </a:innerShdw>
          </a:effectLst>
        </p:spPr>
        <p:txBody>
          <a:bodyPr lIns="144000" tIns="108000">
            <a:noAutofit/>
          </a:bodyPr>
          <a:lstStyle/>
          <a:p>
            <a:r>
              <a:rPr lang="hr-HR" sz="2400" dirty="0" err="1"/>
              <a:t>Stack</a:t>
            </a:r>
            <a:r>
              <a:rPr lang="hr-HR" sz="2400" dirty="0"/>
              <a:t> </a:t>
            </a:r>
            <a:r>
              <a:rPr lang="hr-HR" sz="2400" dirty="0" err="1"/>
              <a:t>Overflow</a:t>
            </a:r>
            <a:br>
              <a:rPr lang="hr-HR" sz="2400" dirty="0"/>
            </a:br>
            <a:r>
              <a:rPr lang="hr-HR" sz="1800" dirty="0"/>
              <a:t>https://stackoverflow.com</a:t>
            </a:r>
            <a:endParaRPr lang="hr-HR" sz="2400" dirty="0"/>
          </a:p>
          <a:p>
            <a:r>
              <a:rPr lang="hr-HR" sz="2400" dirty="0"/>
              <a:t>Oracle </a:t>
            </a:r>
            <a:r>
              <a:rPr lang="hr-HR" sz="2400" dirty="0" err="1"/>
              <a:t>Help</a:t>
            </a:r>
            <a:r>
              <a:rPr lang="hr-HR" sz="2400" dirty="0"/>
              <a:t> </a:t>
            </a:r>
            <a:r>
              <a:rPr lang="hr-HR" sz="2400" dirty="0" err="1"/>
              <a:t>Center</a:t>
            </a:r>
            <a:br>
              <a:rPr lang="hr-HR" sz="2400" dirty="0"/>
            </a:br>
            <a:r>
              <a:rPr lang="hr-HR" sz="1800" dirty="0"/>
              <a:t>https://docs.oracle.com</a:t>
            </a:r>
          </a:p>
          <a:p>
            <a:r>
              <a:rPr lang="hr-HR" sz="2400" dirty="0" err="1"/>
              <a:t>TutorialsPoint</a:t>
            </a:r>
            <a:br>
              <a:rPr lang="hr-HR" sz="2400" dirty="0"/>
            </a:br>
            <a:r>
              <a:rPr lang="hr-HR" sz="1800" dirty="0"/>
              <a:t>https://www.tutorialspoint.com/java</a:t>
            </a:r>
          </a:p>
          <a:p>
            <a:r>
              <a:rPr lang="en-US" sz="2400" dirty="0"/>
              <a:t>O</a:t>
            </a:r>
            <a:r>
              <a:rPr lang="hr-HR" sz="2400" dirty="0"/>
              <a:t>stali</a:t>
            </a:r>
            <a:br>
              <a:rPr lang="hr-HR" sz="2400" dirty="0"/>
            </a:br>
            <a:r>
              <a:rPr lang="hr-HR" sz="1800" dirty="0"/>
              <a:t>https://www.quora.com</a:t>
            </a:r>
            <a:br>
              <a:rPr lang="hr-HR" sz="1800" dirty="0"/>
            </a:br>
            <a:r>
              <a:rPr lang="hr-HR" sz="1800" dirty="0"/>
              <a:t>https://www.java2s.com</a:t>
            </a:r>
            <a:br>
              <a:rPr lang="hr-HR" sz="1800" dirty="0"/>
            </a:br>
            <a:r>
              <a:rPr lang="hr-HR" sz="1800" dirty="0"/>
              <a:t>https://help.github.com</a:t>
            </a:r>
          </a:p>
        </p:txBody>
      </p:sp>
      <p:sp>
        <p:nvSpPr>
          <p:cNvPr id="10" name="Naslov 1">
            <a:extLst>
              <a:ext uri="{FF2B5EF4-FFF2-40B4-BE49-F238E27FC236}">
                <a16:creationId xmlns:a16="http://schemas.microsoft.com/office/drawing/2014/main" id="{5CB8601D-4CA3-4BE0-A8DF-8B64783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Izvori</a:t>
            </a:r>
          </a:p>
        </p:txBody>
      </p:sp>
    </p:spTree>
    <p:extLst>
      <p:ext uri="{BB962C8B-B14F-4D97-AF65-F5344CB8AC3E}">
        <p14:creationId xmlns:p14="http://schemas.microsoft.com/office/powerpoint/2010/main" val="252081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jagram toka: Dokument 3">
            <a:extLst>
              <a:ext uri="{FF2B5EF4-FFF2-40B4-BE49-F238E27FC236}">
                <a16:creationId xmlns:a16="http://schemas.microsoft.com/office/drawing/2014/main" id="{B4B0F88C-43A5-46F2-BADC-F9F534356D77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7D3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F0A68243-EEC3-424C-8DF5-21CCA47C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problem</a:t>
            </a:r>
          </a:p>
        </p:txBody>
      </p:sp>
      <p:pic>
        <p:nvPicPr>
          <p:cNvPr id="8" name="Slika 7" descr="Slika na kojoj se prikazuje snimka zaslona, na zatvorenom&#10;&#10;Opis je generiran uz visoku pouzdanost">
            <a:extLst>
              <a:ext uri="{FF2B5EF4-FFF2-40B4-BE49-F238E27FC236}">
                <a16:creationId xmlns:a16="http://schemas.microsoft.com/office/drawing/2014/main" id="{6EF7F9D2-03E1-44A8-B53E-3705A2160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77" y="108907"/>
            <a:ext cx="4536991" cy="6570921"/>
          </a:xfrm>
          <a:prstGeom prst="rect">
            <a:avLst/>
          </a:prstGeom>
        </p:spPr>
      </p:pic>
      <p:sp>
        <p:nvSpPr>
          <p:cNvPr id="9" name="Rezervirano mjesto sadržaja 3">
            <a:extLst>
              <a:ext uri="{FF2B5EF4-FFF2-40B4-BE49-F238E27FC236}">
                <a16:creationId xmlns:a16="http://schemas.microsoft.com/office/drawing/2014/main" id="{7095B3E5-9929-4C5F-A2F2-137C69893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8" y="5443871"/>
            <a:ext cx="6206854" cy="765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2000" dirty="0"/>
              <a:t>https://stackoverflow.com/questions/46043562/javafx-centering-backgroundimage-that-covers-borderpane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290074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9776BE6-63D6-4FAB-932E-AF424E28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Baza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podataka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Dijagram toka: Dokument 12">
            <a:extLst>
              <a:ext uri="{FF2B5EF4-FFF2-40B4-BE49-F238E27FC236}">
                <a16:creationId xmlns:a16="http://schemas.microsoft.com/office/drawing/2014/main" id="{2624436A-D45F-4D04-ACF0-33AAB7B08D6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9E8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" name="Rezervirano mjesto sadržaja 12">
            <a:extLst>
              <a:ext uri="{FF2B5EF4-FFF2-40B4-BE49-F238E27FC236}">
                <a16:creationId xmlns:a16="http://schemas.microsoft.com/office/drawing/2014/main" id="{08962EC9-9215-4D48-BDCE-AC4660DE8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670" y="336177"/>
            <a:ext cx="7333129" cy="6158752"/>
          </a:xfrm>
        </p:spPr>
        <p:txBody>
          <a:bodyPr>
            <a:normAutofit fontScale="55000" lnSpcReduction="20000"/>
          </a:bodyPr>
          <a:lstStyle/>
          <a:p>
            <a:r>
              <a:rPr lang="hr-HR" sz="2000" dirty="0">
                <a:hlinkClick r:id="rId2"/>
              </a:rPr>
              <a:t>https://github.com/DevoKun/chocolatey-templates/blob/master/pgadmin3/pgadmin3.nuspec</a:t>
            </a:r>
          </a:p>
          <a:p>
            <a:r>
              <a:rPr lang="hr-HR" sz="2000" dirty="0">
                <a:hlinkClick r:id="rId2"/>
              </a:rPr>
              <a:t>https://raw.githubusercontent.com/DevoKun/chocolatey-templates/master/pgadmin3/pgadmin3_logo.png</a:t>
            </a:r>
          </a:p>
          <a:p>
            <a:r>
              <a:rPr lang="hr-HR" sz="2000" dirty="0">
                <a:hlinkClick r:id="rId2"/>
              </a:rPr>
              <a:t>https://dbdesigner.net/</a:t>
            </a:r>
            <a:endParaRPr lang="hr-HR" sz="2000" dirty="0"/>
          </a:p>
          <a:p>
            <a:r>
              <a:rPr lang="hr-HR" sz="2000" dirty="0">
                <a:hlinkClick r:id="rId3"/>
              </a:rPr>
              <a:t>https://dbdesigner.net/dbdesigner_logo_grid.png</a:t>
            </a:r>
            <a:endParaRPr lang="hr-HR" sz="2000" dirty="0"/>
          </a:p>
          <a:p>
            <a:r>
              <a:rPr lang="hr-HR" sz="2000" dirty="0">
                <a:hlinkClick r:id="rId4"/>
              </a:rPr>
              <a:t>http://www.eclipse.org/</a:t>
            </a:r>
            <a:endParaRPr lang="hr-HR" sz="2000" dirty="0"/>
          </a:p>
          <a:p>
            <a:r>
              <a:rPr lang="hr-HR" sz="2000" dirty="0">
                <a:hlinkClick r:id="rId5"/>
              </a:rPr>
              <a:t>http://www.eclipse.org/eclipse.org-common/themes/solstice/public/images/logo/eclipse-426x100.png</a:t>
            </a:r>
            <a:endParaRPr lang="hr-HR" sz="2000" dirty="0"/>
          </a:p>
          <a:p>
            <a:r>
              <a:rPr lang="hr-HR" sz="2000" dirty="0">
                <a:hlinkClick r:id="rId6"/>
              </a:rPr>
              <a:t>https://avaldes.com/jdbc-tutorials/</a:t>
            </a:r>
            <a:endParaRPr lang="hr-HR" sz="2000" dirty="0"/>
          </a:p>
          <a:p>
            <a:r>
              <a:rPr lang="hr-HR" sz="2000" dirty="0">
                <a:hlinkClick r:id="rId7"/>
              </a:rPr>
              <a:t>https://avaldes.com/wp-content/uploads/2014/11/Java.png</a:t>
            </a:r>
            <a:endParaRPr lang="hr-HR" sz="2000" dirty="0"/>
          </a:p>
          <a:p>
            <a:r>
              <a:rPr lang="hr-HR" sz="2000" dirty="0">
                <a:hlinkClick r:id="rId8"/>
              </a:rPr>
              <a:t>http://gluonhq.com/never-ending-popularity-scene-builder/</a:t>
            </a:r>
            <a:endParaRPr lang="hr-HR" sz="2000" dirty="0"/>
          </a:p>
          <a:p>
            <a:r>
              <a:rPr lang="hr-HR" sz="2000" dirty="0">
                <a:hlinkClick r:id="rId9"/>
              </a:rPr>
              <a:t>http://gluonhq.com/wp-content/uploads/2015/02/SceneBuilderLogo.png</a:t>
            </a:r>
            <a:endParaRPr lang="hr-HR" sz="2000" dirty="0"/>
          </a:p>
          <a:p>
            <a:r>
              <a:rPr lang="hr-HR" sz="2000" dirty="0">
                <a:hlinkClick r:id="rId10"/>
              </a:rPr>
              <a:t>http://www.automatedtesting.com/Product%20Roadmap.html</a:t>
            </a:r>
            <a:endParaRPr lang="hr-HR" sz="2000" dirty="0"/>
          </a:p>
          <a:p>
            <a:r>
              <a:rPr lang="hr-HR" sz="2000" dirty="0">
                <a:hlinkClick r:id="rId11"/>
              </a:rPr>
              <a:t>http://vannguyen.me/images/githubpurple.png</a:t>
            </a:r>
            <a:endParaRPr lang="hr-HR" sz="2000" dirty="0"/>
          </a:p>
          <a:p>
            <a:r>
              <a:rPr lang="hr-HR" sz="2000" dirty="0">
                <a:hlinkClick r:id="rId12"/>
              </a:rPr>
              <a:t>https://www.ostraining.com/classes/css/</a:t>
            </a:r>
            <a:endParaRPr lang="hr-HR" sz="2000" dirty="0"/>
          </a:p>
          <a:p>
            <a:r>
              <a:rPr lang="hr-HR" sz="2000" dirty="0">
                <a:hlinkClick r:id="rId13"/>
              </a:rPr>
              <a:t>https://www.ostraining.com/cdn/images/oscampus/courses/CSS-part-1.jpg</a:t>
            </a:r>
            <a:endParaRPr lang="hr-HR" sz="2000" dirty="0"/>
          </a:p>
          <a:p>
            <a:r>
              <a:rPr lang="hr-HR" sz="2000" dirty="0">
                <a:hlinkClick r:id="rId14"/>
              </a:rPr>
              <a:t>https://www.mikecann.co.uk/?s=javafx</a:t>
            </a:r>
            <a:endParaRPr lang="hr-HR" sz="2000" dirty="0"/>
          </a:p>
          <a:p>
            <a:r>
              <a:rPr lang="hr-HR" sz="2000" dirty="0">
                <a:hlinkClick r:id="rId15"/>
              </a:rPr>
              <a:t>https://mikecann.co.uk/wp-content/uploads/2009/12/javafx_logo_color_1.jpg</a:t>
            </a:r>
            <a:endParaRPr lang="hr-HR" sz="2000" dirty="0"/>
          </a:p>
          <a:p>
            <a:r>
              <a:rPr lang="hr-HR" sz="2000" dirty="0">
                <a:hlinkClick r:id="rId16"/>
              </a:rPr>
              <a:t>https://www.scrumdesk.com/slack-logo/</a:t>
            </a:r>
            <a:endParaRPr lang="hr-HR" sz="2000" dirty="0"/>
          </a:p>
          <a:p>
            <a:r>
              <a:rPr lang="hr-HR" sz="2000" dirty="0">
                <a:hlinkClick r:id="rId17"/>
              </a:rPr>
              <a:t>https://www.scrumdesk.com/wp-content/uploads/slack-logo-300x120.png</a:t>
            </a:r>
            <a:endParaRPr lang="hr-HR" sz="2000" dirty="0"/>
          </a:p>
          <a:p>
            <a:r>
              <a:rPr lang="hr-HR" sz="2000" dirty="0">
                <a:hlinkClick r:id="rId18"/>
              </a:rPr>
              <a:t>https://www.teamviewer.com/en/</a:t>
            </a:r>
            <a:endParaRPr lang="hr-HR" sz="2000" dirty="0"/>
          </a:p>
          <a:p>
            <a:r>
              <a:rPr lang="hr-HR" sz="2000" dirty="0">
                <a:hlinkClick r:id="rId19"/>
              </a:rPr>
              <a:t>http://forum.teamspeak.com/threads/68890-TeamSpeak-Logo</a:t>
            </a:r>
            <a:endParaRPr lang="hr-HR" sz="2000" dirty="0"/>
          </a:p>
          <a:p>
            <a:r>
              <a:rPr lang="hr-HR" sz="2000" dirty="0">
                <a:hlinkClick r:id="rId20"/>
              </a:rPr>
              <a:t>https://seeklogo.com/vector-logo/127795/skype</a:t>
            </a:r>
            <a:endParaRPr lang="hr-HR" sz="2000" dirty="0"/>
          </a:p>
          <a:p>
            <a:r>
              <a:rPr lang="hr-HR" sz="2000" dirty="0">
                <a:hlinkClick r:id="rId21"/>
              </a:rPr>
              <a:t>https://www.python.org/community/logos/</a:t>
            </a:r>
            <a:endParaRPr lang="hr-HR" sz="2000" dirty="0"/>
          </a:p>
          <a:p>
            <a:r>
              <a:rPr lang="hr-HR" sz="2000" dirty="0">
                <a:hlinkClick r:id="rId22"/>
              </a:rPr>
              <a:t>https://www.python.org/static/community_logos/python-logo-master-v3-TM.png</a:t>
            </a:r>
            <a:endParaRPr lang="hr-HR" sz="2000" dirty="0"/>
          </a:p>
          <a:p>
            <a:r>
              <a:rPr lang="hr-HR" sz="2000" dirty="0">
                <a:hlinkClick r:id="rId23"/>
              </a:rPr>
              <a:t>https://pixabay.com/en/photoshop-logo-symbol-adobe-icon-1065296/</a:t>
            </a:r>
            <a:endParaRPr lang="hr-HR" sz="2000" dirty="0"/>
          </a:p>
          <a:p>
            <a:r>
              <a:rPr lang="hr-HR" sz="2000" dirty="0">
                <a:hlinkClick r:id="rId24"/>
              </a:rPr>
              <a:t>https://cdn.pixabay.com/photo/2015/11/27/10/55/photoshop-1065296_960_720.jpg</a:t>
            </a:r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  <a:p>
            <a:endParaRPr lang="hr-HR" sz="2000" dirty="0"/>
          </a:p>
        </p:txBody>
      </p:sp>
      <p:sp>
        <p:nvSpPr>
          <p:cNvPr id="17" name="Naslov 1">
            <a:extLst>
              <a:ext uri="{FF2B5EF4-FFF2-40B4-BE49-F238E27FC236}">
                <a16:creationId xmlns:a16="http://schemas.microsoft.com/office/drawing/2014/main" id="{73DF3B5E-7053-4534-8DF6-BC41AEF702AA}"/>
              </a:ext>
            </a:extLst>
          </p:cNvPr>
          <p:cNvSpPr txBox="1">
            <a:spLocks/>
          </p:cNvSpPr>
          <p:nvPr/>
        </p:nvSpPr>
        <p:spPr>
          <a:xfrm>
            <a:off x="842095" y="136619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200" dirty="0">
                <a:solidFill>
                  <a:srgbClr val="FFFFFF"/>
                </a:solidFill>
              </a:rPr>
              <a:t>Reference i izvori</a:t>
            </a:r>
          </a:p>
        </p:txBody>
      </p:sp>
    </p:spTree>
    <p:extLst>
      <p:ext uri="{BB962C8B-B14F-4D97-AF65-F5344CB8AC3E}">
        <p14:creationId xmlns:p14="http://schemas.microsoft.com/office/powerpoint/2010/main" val="21827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9776BE6-63D6-4FAB-932E-AF424E28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Baza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podataka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Dijagram toka: Dokument 12">
            <a:extLst>
              <a:ext uri="{FF2B5EF4-FFF2-40B4-BE49-F238E27FC236}">
                <a16:creationId xmlns:a16="http://schemas.microsoft.com/office/drawing/2014/main" id="{2624436A-D45F-4D04-ACF0-33AAB7B08D6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9E8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15" name="Rezervirano mjesto sadržaja 12">
            <a:extLst>
              <a:ext uri="{FF2B5EF4-FFF2-40B4-BE49-F238E27FC236}">
                <a16:creationId xmlns:a16="http://schemas.microsoft.com/office/drawing/2014/main" id="{08962EC9-9215-4D48-BDCE-AC4660DE8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670" y="336177"/>
            <a:ext cx="7333129" cy="61284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"/>
              </a:rPr>
              <a:t>https://docs.oracle.com/javafx/2/binding/jfxpub-binding.htm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"/>
              </a:rPr>
              <a:t>https://docs.oracle.com/javafx/2/css_tutorial/jfxpub-css_tutorial.htm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4"/>
              </a:rPr>
              <a:t>https://docs.oracle.com/javafx/2/scenegraph/jfxpub-scenegraph.htm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5"/>
              </a:rPr>
              <a:t>https://docs.oracle.com/javase/7/docs/api/java/lang/Class.html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6"/>
              </a:rPr>
              <a:t>https://docs.oracle.com/javase/8/javafx/api/javafx/beans/property/ReadOnlyDoubleWrapper.html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7"/>
              </a:rPr>
              <a:t>https://help.github.com/articles/adding-an-existing-project-to-github-using-the-command-line/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8"/>
              </a:rPr>
              <a:t>https://help.github.com/articles/cloning-a-repository/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9"/>
              </a:rPr>
              <a:t>https://help.github.com/desktop/guides/contributing/adding-a-repository-from-your-local-computer-to-github-desktop/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0"/>
              </a:rPr>
              <a:t>https://gist.github.com/jewelsea/2556122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1"/>
              </a:rPr>
              <a:t>https://stackoverflow.com/questions/12201712/how-to-find-an-element-with-an-id-in-javafx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2"/>
              </a:rPr>
              <a:t>https://stackoverflow.com/questions/16287053/scene-getstylesheets-add-not-working-inside-jar-file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3"/>
              </a:rPr>
              <a:t>https://stackoverflow.com/questions/16589988/binding-to-javafx-properties-of-an-object-that-can-be-switched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4"/>
              </a:rPr>
              <a:t>https://stackoverflow.com/questions/16742521/reference-a-node-from-fxml-file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5"/>
              </a:rPr>
              <a:t>https://stackoverflow.com/questions/1759549/java-generics-multiple-generic-parameters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6"/>
              </a:rPr>
              <a:t>https://stackoverflow.com/questions/1816673/how-do-i-check-if-a-file-exists-in-java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7"/>
              </a:rPr>
              <a:t>https://stackoverflow.com/questions/18682174/image-location-iside-borderpane-in-javafx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8"/>
              </a:rPr>
              <a:t>https://stackoverflow.com/questions/21460742/javafx-remove-the-scene-loaded-in-center-of-borderpane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19"/>
              </a:rPr>
              <a:t>https://stackoverflow.com/questions/23494550/javafx-imageview-real-coordinates-translatex-and-translatey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0"/>
              </a:rPr>
              <a:t>https://stackoverflow.com/questions/23666348/view-database-user-and-password-in-pgadmin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1"/>
              </a:rPr>
              <a:t>https://stackoverflow.com/questions/26431840/javafx-borderpane-setcenter-replaces-entire-scene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2"/>
              </a:rPr>
              <a:t>https://stackoverflow.com/questions/26811445/how-to-access-a-child-of-an-object-in-javafx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3"/>
              </a:rPr>
              <a:t>https://stackoverflow.com/questions/27894945/how-do-i-resize-an-imageview-image-in-javafx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4"/>
              </a:rPr>
              <a:t>https://stackoverflow.com/questions/30098116/javafx-css-button-with-image-how-to-define-the-size-of-the-image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5"/>
              </a:rPr>
              <a:t>https://stackoverflow.com/questions/35067893/how-do-i-get-an-element-in-javafx-using-an-id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6"/>
              </a:rPr>
              <a:t>https://stackoverflow.com/questions/352780/when-to-catch-java-lang-error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7"/>
              </a:rPr>
              <a:t>https://stackoverflow.com/questions/6259339/how-to-read-a-text-file-directly-from-internet-using-java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8"/>
              </a:rPr>
              <a:t>https://stackoverflow.com/questions/687833/how-to-get-the-last-value-of-an-arraylist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29"/>
              </a:rPr>
              <a:t>https://stackoverflow.com/questions/8706073/does-foreign-key-always-reference-to-a-unique-key-in-another-table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0"/>
              </a:rPr>
              <a:t>https://forums.tutorialized.com/java-86/problem-with-javafx-2-0-set-background-image-385031.html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1"/>
              </a:rPr>
              <a:t>https://fxexperience.com/scenic-view/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2"/>
              </a:rPr>
              <a:t>https://gamedev.stackexchange.com/questions/72924/how-do-i-add-an-image-inside-a-rectangle-or-a-circle-in-javafx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3"/>
              </a:rPr>
              <a:t>https://grepcode.com/file/repo1.maven.org/maven2/net.java.openjfx.backport/openjfx-78-backport/1.8.0-ea-b96.1/javafx/scene/layout/BackgroundImage.java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4"/>
              </a:rPr>
              <a:t>https://jojorabbitjavafxblog.wordpress.com/2011/09/03/javafx-2-0-css-styling-part-2/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5"/>
              </a:rPr>
              <a:t>https://www.geeksforgeeks.org/static-class-in-java/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6"/>
              </a:rPr>
              <a:t>https://www.java2s.com/Code/Java/JavaFX/SetLabelTextcolor.htm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7"/>
              </a:rPr>
              <a:t>https://www.quora.com/How-do-I-set-size-of-a-image-inside-button-in-javafx-Is-it-possible-to-do-this-in-css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8"/>
              </a:rPr>
              <a:t>https://www.tutorialspoint.com/java/java_basic_syntax.htm</a:t>
            </a:r>
            <a:endParaRPr lang="hr-HR" sz="9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hr-HR" sz="900" dirty="0">
                <a:hlinkClick r:id="rId39"/>
              </a:rPr>
              <a:t>https://stackoverflow.com/questions/46043562/javafx-centering-backgroundimage-that-covers-borderpane</a:t>
            </a:r>
            <a:endParaRPr lang="hr-HR" sz="900" dirty="0"/>
          </a:p>
        </p:txBody>
      </p:sp>
      <p:sp>
        <p:nvSpPr>
          <p:cNvPr id="17" name="Naslov 1">
            <a:extLst>
              <a:ext uri="{FF2B5EF4-FFF2-40B4-BE49-F238E27FC236}">
                <a16:creationId xmlns:a16="http://schemas.microsoft.com/office/drawing/2014/main" id="{73DF3B5E-7053-4534-8DF6-BC41AEF702AA}"/>
              </a:ext>
            </a:extLst>
          </p:cNvPr>
          <p:cNvSpPr txBox="1">
            <a:spLocks/>
          </p:cNvSpPr>
          <p:nvPr/>
        </p:nvSpPr>
        <p:spPr>
          <a:xfrm>
            <a:off x="842095" y="136619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3200" dirty="0">
                <a:solidFill>
                  <a:srgbClr val="FFFFFF"/>
                </a:solidFill>
              </a:rPr>
              <a:t>Reference i izvori</a:t>
            </a:r>
          </a:p>
        </p:txBody>
      </p:sp>
    </p:spTree>
    <p:extLst>
      <p:ext uri="{BB962C8B-B14F-4D97-AF65-F5344CB8AC3E}">
        <p14:creationId xmlns:p14="http://schemas.microsoft.com/office/powerpoint/2010/main" val="2071145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4203E3-E538-4964-AAF7-C559AE94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823" y="496956"/>
            <a:ext cx="9144000" cy="985424"/>
          </a:xfrm>
        </p:spPr>
        <p:txBody>
          <a:bodyPr/>
          <a:lstStyle/>
          <a:p>
            <a:r>
              <a:rPr lang="en-US" b="1" dirty="0" err="1"/>
              <a:t>Nastavak</a:t>
            </a:r>
            <a:r>
              <a:rPr lang="en-US" b="1" dirty="0"/>
              <a:t> u </a:t>
            </a:r>
            <a:r>
              <a:rPr lang="en-US" b="1" dirty="0" err="1"/>
              <a:t>Eclipsu</a:t>
            </a:r>
            <a:r>
              <a:rPr lang="en-US" b="1" dirty="0"/>
              <a:t>…</a:t>
            </a:r>
            <a:endParaRPr lang="hr-H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CA593-B784-4599-8987-A3EAAD02F45D}"/>
              </a:ext>
            </a:extLst>
          </p:cNvPr>
          <p:cNvSpPr txBox="1"/>
          <p:nvPr/>
        </p:nvSpPr>
        <p:spPr>
          <a:xfrm>
            <a:off x="0" y="5802900"/>
            <a:ext cx="480328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/>
              <a:t>Filip </a:t>
            </a:r>
            <a:r>
              <a:rPr lang="en-US" sz="2400" dirty="0" err="1"/>
              <a:t>Husnjak</a:t>
            </a:r>
            <a:endParaRPr lang="en-US" sz="2400" dirty="0"/>
          </a:p>
          <a:p>
            <a:pPr>
              <a:lnSpc>
                <a:spcPts val="2300"/>
              </a:lnSpc>
            </a:pPr>
            <a:r>
              <a:rPr lang="en-US" sz="2400" dirty="0"/>
              <a:t>Luka </a:t>
            </a:r>
            <a:r>
              <a:rPr lang="en-US" sz="2400" dirty="0" err="1"/>
              <a:t>Mesari</a:t>
            </a:r>
            <a:r>
              <a:rPr lang="hr-HR" sz="2400" dirty="0"/>
              <a:t>ć</a:t>
            </a:r>
            <a:endParaRPr lang="en-US" sz="2400" dirty="0"/>
          </a:p>
          <a:p>
            <a:pPr>
              <a:lnSpc>
                <a:spcPts val="2300"/>
              </a:lnSpc>
            </a:pPr>
            <a:r>
              <a:rPr lang="hr-HR" sz="2400" dirty="0"/>
              <a:t>Andrej </a:t>
            </a:r>
            <a:r>
              <a:rPr lang="hr-HR" sz="2400" dirty="0" err="1"/>
              <a:t>Slapničar</a:t>
            </a:r>
            <a:r>
              <a:rPr lang="en-US" sz="2400" dirty="0"/>
              <a:t> (Autor </a:t>
            </a:r>
            <a:r>
              <a:rPr lang="en-US" sz="2400" dirty="0" err="1"/>
              <a:t>prezentacije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026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Rezervirano mjesto sadržaja 4" descr="Slika na kojoj se prikazuje snimka zaslona&#10;&#10;Opis je generiran uz vrlo visoku pouzdanost">
            <a:extLst>
              <a:ext uri="{FF2B5EF4-FFF2-40B4-BE49-F238E27FC236}">
                <a16:creationId xmlns:a16="http://schemas.microsoft.com/office/drawing/2014/main" id="{FBB1B4D0-1117-45E0-BC63-8C64F8480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674162"/>
            <a:ext cx="7347537" cy="5510652"/>
          </a:xfrm>
          <a:prstGeom prst="rect">
            <a:avLst/>
          </a:prstGeom>
        </p:spPr>
      </p:pic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Naš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projekt</a:t>
            </a:r>
          </a:p>
        </p:txBody>
      </p:sp>
    </p:spTree>
    <p:extLst>
      <p:ext uri="{BB962C8B-B14F-4D97-AF65-F5344CB8AC3E}">
        <p14:creationId xmlns:p14="http://schemas.microsoft.com/office/powerpoint/2010/main" val="179204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Izvedba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0681074C-5B08-4861-9989-BCD6FAA6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946" y="1358153"/>
            <a:ext cx="6697952" cy="5082987"/>
          </a:xfrm>
        </p:spPr>
        <p:txBody>
          <a:bodyPr/>
          <a:lstStyle/>
          <a:p>
            <a:r>
              <a:rPr lang="hr-HR" dirty="0"/>
              <a:t>Razvoj:</a:t>
            </a:r>
          </a:p>
          <a:p>
            <a:pPr lvl="1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Izrada baze podataka</a:t>
            </a:r>
          </a:p>
          <a:p>
            <a:pPr lvl="1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Izrada programa u Javi</a:t>
            </a:r>
          </a:p>
          <a:p>
            <a:pPr lvl="2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Povezivanje Jave i baze podataka</a:t>
            </a:r>
          </a:p>
          <a:p>
            <a:pPr lvl="2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Razvijanje GUI-a</a:t>
            </a:r>
          </a:p>
          <a:p>
            <a:pPr lvl="1">
              <a:buSzPct val="60000"/>
              <a:buFont typeface="Wingdings" panose="05000000000000000000" pitchFamily="2" charset="2"/>
              <a:buChar char="§"/>
            </a:pPr>
            <a:r>
              <a:rPr lang="hr-HR" dirty="0"/>
              <a:t>Prilagodba programa za Web i Android aplikaciju</a:t>
            </a:r>
          </a:p>
        </p:txBody>
      </p:sp>
    </p:spTree>
    <p:extLst>
      <p:ext uri="{BB962C8B-B14F-4D97-AF65-F5344CB8AC3E}">
        <p14:creationId xmlns:p14="http://schemas.microsoft.com/office/powerpoint/2010/main" val="243248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P</a:t>
            </a:r>
            <a:r>
              <a:rPr lang="hr-H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rogrami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0681074C-5B08-4861-9989-BCD6FAA6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996" y="232148"/>
            <a:ext cx="6697952" cy="6471736"/>
          </a:xfrm>
        </p:spPr>
        <p:txBody>
          <a:bodyPr>
            <a:normAutofit/>
          </a:bodyPr>
          <a:lstStyle/>
          <a:p>
            <a:pPr>
              <a:buSzPct val="60000"/>
              <a:buFont typeface="Wingdings" panose="05000000000000000000" pitchFamily="2" charset="2"/>
              <a:buChar char="§"/>
            </a:pPr>
            <a:r>
              <a:rPr lang="hr-HR" sz="2600" dirty="0"/>
              <a:t>SQL</a:t>
            </a:r>
          </a:p>
          <a:p>
            <a:pPr marL="457200" lvl="1" indent="0">
              <a:buSzPct val="60000"/>
              <a:buNone/>
            </a:pPr>
            <a:endParaRPr lang="hr-HR" sz="2200" dirty="0"/>
          </a:p>
          <a:p>
            <a:pPr marL="457200" lvl="1" indent="0">
              <a:buSzPct val="60000"/>
              <a:buNone/>
            </a:pPr>
            <a:endParaRPr lang="hr-HR" sz="2200" dirty="0"/>
          </a:p>
          <a:p>
            <a:pPr>
              <a:buSzPct val="60000"/>
              <a:buFont typeface="Wingdings" panose="05000000000000000000" pitchFamily="2" charset="2"/>
              <a:buChar char="§"/>
            </a:pPr>
            <a:r>
              <a:rPr lang="hr-HR" sz="2600" dirty="0"/>
              <a:t>Java</a:t>
            </a:r>
          </a:p>
          <a:p>
            <a:pPr lvl="1">
              <a:buSzPct val="60000"/>
              <a:buFont typeface="Wingdings" panose="05000000000000000000" pitchFamily="2" charset="2"/>
              <a:buChar char="§"/>
            </a:pPr>
            <a:endParaRPr lang="hr-HR" sz="2200" dirty="0"/>
          </a:p>
          <a:p>
            <a:pPr marL="457200" lvl="1" indent="0">
              <a:buSzPct val="60000"/>
              <a:buNone/>
            </a:pPr>
            <a:endParaRPr lang="hr-HR" sz="2200" dirty="0"/>
          </a:p>
          <a:p>
            <a:r>
              <a:rPr lang="hr-HR" sz="2600" dirty="0"/>
              <a:t>GUI</a:t>
            </a:r>
          </a:p>
          <a:p>
            <a:pPr lvl="1"/>
            <a:endParaRPr lang="hr-HR" sz="2200" dirty="0"/>
          </a:p>
          <a:p>
            <a:pPr lvl="1"/>
            <a:endParaRPr lang="hr-HR" sz="2200" dirty="0"/>
          </a:p>
          <a:p>
            <a:r>
              <a:rPr lang="hr-HR" sz="2600" dirty="0"/>
              <a:t>Komunikacija</a:t>
            </a:r>
          </a:p>
          <a:p>
            <a:pPr lvl="1"/>
            <a:endParaRPr lang="hr-HR" sz="2200" dirty="0"/>
          </a:p>
          <a:p>
            <a:pPr lvl="1"/>
            <a:endParaRPr lang="hr-HR" sz="2200" dirty="0"/>
          </a:p>
          <a:p>
            <a:pPr lvl="1"/>
            <a:endParaRPr lang="hr-HR" sz="2200" dirty="0"/>
          </a:p>
          <a:p>
            <a:r>
              <a:rPr lang="hr-HR" sz="2600" dirty="0"/>
              <a:t>Ostalo</a:t>
            </a:r>
          </a:p>
        </p:txBody>
      </p:sp>
      <p:pic>
        <p:nvPicPr>
          <p:cNvPr id="7" name="Slika 6" descr="Slika na kojoj se prikazuje plavo, kupaonica, zgrada, šalica&#10;&#10;Opis je generiran uz vrlo visoku pouzdanost">
            <a:extLst>
              <a:ext uri="{FF2B5EF4-FFF2-40B4-BE49-F238E27FC236}">
                <a16:creationId xmlns:a16="http://schemas.microsoft.com/office/drawing/2014/main" id="{B801E709-F726-4D09-A0A1-DB9AB516B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31" y="492309"/>
            <a:ext cx="663960" cy="66396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2D1D38CE-CB34-481B-9596-841ABC9A1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48" y="282766"/>
            <a:ext cx="914305" cy="1203133"/>
          </a:xfrm>
          <a:prstGeom prst="rect">
            <a:avLst/>
          </a:prstGeom>
        </p:spPr>
      </p:pic>
      <p:sp>
        <p:nvSpPr>
          <p:cNvPr id="12" name="TekstniOkvir 11">
            <a:extLst>
              <a:ext uri="{FF2B5EF4-FFF2-40B4-BE49-F238E27FC236}">
                <a16:creationId xmlns:a16="http://schemas.microsoft.com/office/drawing/2014/main" id="{8B417896-4151-4542-AF91-92EE05972B39}"/>
              </a:ext>
            </a:extLst>
          </p:cNvPr>
          <p:cNvSpPr txBox="1"/>
          <p:nvPr/>
        </p:nvSpPr>
        <p:spPr>
          <a:xfrm>
            <a:off x="9246516" y="639623"/>
            <a:ext cx="17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hlinkClick r:id="rId5"/>
              </a:rPr>
              <a:t>DbDesigner.net</a:t>
            </a:r>
            <a:endParaRPr lang="hr-HR" dirty="0"/>
          </a:p>
        </p:txBody>
      </p:sp>
      <p:pic>
        <p:nvPicPr>
          <p:cNvPr id="14" name="Slika 13">
            <a:extLst>
              <a:ext uri="{FF2B5EF4-FFF2-40B4-BE49-F238E27FC236}">
                <a16:creationId xmlns:a16="http://schemas.microsoft.com/office/drawing/2014/main" id="{14ABA19A-F3E1-475F-8116-D653BCC6D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04" y="1895607"/>
            <a:ext cx="2084295" cy="489271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1A4C97AE-5B4A-4AFC-923D-23FB5FE3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863" y="1615618"/>
            <a:ext cx="2133208" cy="785302"/>
          </a:xfrm>
          <a:prstGeom prst="rect">
            <a:avLst/>
          </a:prstGeom>
        </p:spPr>
      </p:pic>
      <p:pic>
        <p:nvPicPr>
          <p:cNvPr id="18" name="Slika 17" descr="Slika na kojoj se prikazuje balon, transport, zrakoplov&#10;&#10;Opis je generiran uz visoku pouzdanost">
            <a:extLst>
              <a:ext uri="{FF2B5EF4-FFF2-40B4-BE49-F238E27FC236}">
                <a16:creationId xmlns:a16="http://schemas.microsoft.com/office/drawing/2014/main" id="{9F7C70C2-A53A-4898-A699-7959AD14D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84" y="2887577"/>
            <a:ext cx="818528" cy="818528"/>
          </a:xfrm>
          <a:prstGeom prst="rect">
            <a:avLst/>
          </a:prstGeom>
        </p:spPr>
      </p:pic>
      <p:pic>
        <p:nvPicPr>
          <p:cNvPr id="20" name="Slika 19">
            <a:extLst>
              <a:ext uri="{FF2B5EF4-FFF2-40B4-BE49-F238E27FC236}">
                <a16:creationId xmlns:a16="http://schemas.microsoft.com/office/drawing/2014/main" id="{76395BE9-4058-48B8-877A-C587B1043D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120" y="4231392"/>
            <a:ext cx="997607" cy="997607"/>
          </a:xfrm>
          <a:prstGeom prst="rect">
            <a:avLst/>
          </a:prstGeom>
        </p:spPr>
      </p:pic>
      <p:pic>
        <p:nvPicPr>
          <p:cNvPr id="22" name="Slika 21">
            <a:extLst>
              <a:ext uri="{FF2B5EF4-FFF2-40B4-BE49-F238E27FC236}">
                <a16:creationId xmlns:a16="http://schemas.microsoft.com/office/drawing/2014/main" id="{CF964302-CD84-4F70-97AE-EADAABC45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62" y="2932912"/>
            <a:ext cx="1826666" cy="684342"/>
          </a:xfrm>
          <a:prstGeom prst="rect">
            <a:avLst/>
          </a:prstGeom>
        </p:spPr>
      </p:pic>
      <p:pic>
        <p:nvPicPr>
          <p:cNvPr id="24" name="Slika 23">
            <a:extLst>
              <a:ext uri="{FF2B5EF4-FFF2-40B4-BE49-F238E27FC236}">
                <a16:creationId xmlns:a16="http://schemas.microsoft.com/office/drawing/2014/main" id="{2AD8DC08-CE4A-4D82-ADE2-2CB1A0DD5B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74" y="2708503"/>
            <a:ext cx="2124635" cy="1062318"/>
          </a:xfrm>
          <a:prstGeom prst="rect">
            <a:avLst/>
          </a:prstGeom>
        </p:spPr>
      </p:pic>
      <p:pic>
        <p:nvPicPr>
          <p:cNvPr id="26" name="Slika 25" descr="Slika na kojoj se prikazuje isječak crteža&#10;&#10;Opis je generiran uz vrlo visoku pouzdanost">
            <a:extLst>
              <a:ext uri="{FF2B5EF4-FFF2-40B4-BE49-F238E27FC236}">
                <a16:creationId xmlns:a16="http://schemas.microsoft.com/office/drawing/2014/main" id="{10C66A4A-E775-4259-A977-7F3A5D711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30" y="4294399"/>
            <a:ext cx="1935450" cy="774180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04F0FA56-D1F8-4C18-81D6-8468F9510F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58" y="4284257"/>
            <a:ext cx="909032" cy="904992"/>
          </a:xfrm>
          <a:prstGeom prst="rect">
            <a:avLst/>
          </a:prstGeom>
        </p:spPr>
      </p:pic>
      <p:pic>
        <p:nvPicPr>
          <p:cNvPr id="30" name="Slika 29">
            <a:extLst>
              <a:ext uri="{FF2B5EF4-FFF2-40B4-BE49-F238E27FC236}">
                <a16:creationId xmlns:a16="http://schemas.microsoft.com/office/drawing/2014/main" id="{9AB500A4-8809-47D0-911A-1D1EBA8AD9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63" y="4351561"/>
            <a:ext cx="1558475" cy="880877"/>
          </a:xfrm>
          <a:prstGeom prst="rect">
            <a:avLst/>
          </a:prstGeom>
        </p:spPr>
      </p:pic>
      <p:pic>
        <p:nvPicPr>
          <p:cNvPr id="32" name="Slika 31">
            <a:extLst>
              <a:ext uri="{FF2B5EF4-FFF2-40B4-BE49-F238E27FC236}">
                <a16:creationId xmlns:a16="http://schemas.microsoft.com/office/drawing/2014/main" id="{937457FF-5A20-4873-A30A-8E5E734A52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0" y="4372210"/>
            <a:ext cx="2843273" cy="644556"/>
          </a:xfrm>
          <a:prstGeom prst="rect">
            <a:avLst/>
          </a:prstGeom>
        </p:spPr>
      </p:pic>
      <p:pic>
        <p:nvPicPr>
          <p:cNvPr id="34" name="Slika 33">
            <a:extLst>
              <a:ext uri="{FF2B5EF4-FFF2-40B4-BE49-F238E27FC236}">
                <a16:creationId xmlns:a16="http://schemas.microsoft.com/office/drawing/2014/main" id="{651EB4C2-F9B7-4F76-A274-F51E323AD0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84" y="5574941"/>
            <a:ext cx="2408202" cy="813419"/>
          </a:xfrm>
          <a:prstGeom prst="rect">
            <a:avLst/>
          </a:prstGeom>
        </p:spPr>
      </p:pic>
      <p:pic>
        <p:nvPicPr>
          <p:cNvPr id="36" name="Slika 35">
            <a:extLst>
              <a:ext uri="{FF2B5EF4-FFF2-40B4-BE49-F238E27FC236}">
                <a16:creationId xmlns:a16="http://schemas.microsoft.com/office/drawing/2014/main" id="{72F058CF-AA5C-4140-81AA-761C7FAE9D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06" y="5502675"/>
            <a:ext cx="857470" cy="8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7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Rezervirano mjesto sadržaja 4" descr="Slika na kojoj se prikazuje snimka zaslona, karta&#10;&#10;Opis je generiran uz vrlo visoku pouzdanost">
            <a:extLst>
              <a:ext uri="{FF2B5EF4-FFF2-40B4-BE49-F238E27FC236}">
                <a16:creationId xmlns:a16="http://schemas.microsoft.com/office/drawing/2014/main" id="{B922A007-3A7C-4074-BAC9-14801093E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675264"/>
            <a:ext cx="7347537" cy="35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Slika 7" descr="Slika na kojoj se prikazuje karta, tekst&#10;&#10;Opis je generiran uz vrlo visoku pouzdanost">
            <a:extLst>
              <a:ext uri="{FF2B5EF4-FFF2-40B4-BE49-F238E27FC236}">
                <a16:creationId xmlns:a16="http://schemas.microsoft.com/office/drawing/2014/main" id="{1FB1F5D1-A49F-4610-A1BE-D125B04E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2" y="1294108"/>
            <a:ext cx="7347537" cy="4212636"/>
          </a:xfrm>
          <a:prstGeom prst="rect">
            <a:avLst/>
          </a:prstGeom>
        </p:spPr>
      </p:pic>
      <p:pic>
        <p:nvPicPr>
          <p:cNvPr id="12" name="Rezervirano mjesto sadržaja 4" descr="Slika na kojoj se prikazuje tekst, karta&#10;&#10;Opis je generiran uz vrlo visoku pouzdanost">
            <a:extLst>
              <a:ext uri="{FF2B5EF4-FFF2-40B4-BE49-F238E27FC236}">
                <a16:creationId xmlns:a16="http://schemas.microsoft.com/office/drawing/2014/main" id="{8F638777-9C5C-41BF-9CEC-C2025C230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2" y="1334952"/>
            <a:ext cx="7347537" cy="41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br>
              <a:rPr lang="hr-HR" sz="3200" dirty="0">
                <a:solidFill>
                  <a:srgbClr val="FFFFFF"/>
                </a:solidFill>
              </a:rPr>
            </a:br>
            <a:r>
              <a:rPr lang="hr-HR" sz="3200" dirty="0">
                <a:solidFill>
                  <a:srgbClr val="FFFFFF"/>
                </a:solidFill>
              </a:rPr>
              <a:t>- problem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2BED1B6-34F1-4140-B027-6D8C1B6B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95" y="3899901"/>
            <a:ext cx="5413593" cy="1726887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B6268D7C-DB13-48B9-83BB-1CD537856D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4"/>
          <a:stretch/>
        </p:blipFill>
        <p:spPr>
          <a:xfrm>
            <a:off x="5323003" y="577299"/>
            <a:ext cx="6006514" cy="2245828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A8B2E2D6-CAF6-4B33-B586-317FAA4869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1"/>
          <a:stretch/>
        </p:blipFill>
        <p:spPr>
          <a:xfrm>
            <a:off x="615454" y="3476360"/>
            <a:ext cx="4944661" cy="27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1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8"/>
            <a:ext cx="3248025" cy="3400426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1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br>
              <a:rPr lang="hr-HR" sz="3200" dirty="0">
                <a:solidFill>
                  <a:srgbClr val="FFFFFF"/>
                </a:solidFill>
              </a:rPr>
            </a:br>
            <a:r>
              <a:rPr lang="hr-HR" sz="3200" dirty="0">
                <a:solidFill>
                  <a:srgbClr val="FFFFFF"/>
                </a:solidFill>
              </a:rPr>
              <a:t>- rješenje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9582CF5-A6F9-461B-BBEE-89EC7C636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r="13284" b="6763"/>
          <a:stretch/>
        </p:blipFill>
        <p:spPr>
          <a:xfrm>
            <a:off x="4305719" y="1283046"/>
            <a:ext cx="6511332" cy="39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7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Dijagram toka: Dokument 8">
            <a:extLst>
              <a:ext uri="{FF2B5EF4-FFF2-40B4-BE49-F238E27FC236}">
                <a16:creationId xmlns:a16="http://schemas.microsoft.com/office/drawing/2014/main" id="{3E8A365E-2061-4C75-801D-97301870AF12}"/>
              </a:ext>
            </a:extLst>
          </p:cNvPr>
          <p:cNvSpPr/>
          <p:nvPr/>
        </p:nvSpPr>
        <p:spPr>
          <a:xfrm>
            <a:off x="638174" y="-6057"/>
            <a:ext cx="3248025" cy="1567004"/>
          </a:xfrm>
          <a:prstGeom prst="flowChartDocument">
            <a:avLst/>
          </a:prstGeom>
          <a:solidFill>
            <a:srgbClr val="49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040FEAD-DAE8-4D6B-A45D-32537127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5" y="136620"/>
            <a:ext cx="2840182" cy="1147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z="3200" dirty="0">
                <a:solidFill>
                  <a:srgbClr val="FFFFFF"/>
                </a:solidFill>
              </a:rPr>
              <a:t>Baza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hr-HR" sz="3200" dirty="0">
                <a:solidFill>
                  <a:srgbClr val="FFFFFF"/>
                </a:solidFill>
              </a:rPr>
              <a:t>podataka</a:t>
            </a:r>
            <a:endParaRPr lang="hr-HR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7F4BD636-6BB1-4C03-AAF9-262207183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24" y="1558853"/>
            <a:ext cx="11064016" cy="5032530"/>
          </a:xfrm>
          <a:prstGeom prst="rect">
            <a:avLst/>
          </a:prstGeom>
        </p:spPr>
      </p:pic>
      <p:pic>
        <p:nvPicPr>
          <p:cNvPr id="8" name="Slika 7" descr="Slika na kojoj se prikazuje karta, tekst&#10;&#10;Opis je generiran uz visoku pouzdanost">
            <a:extLst>
              <a:ext uri="{FF2B5EF4-FFF2-40B4-BE49-F238E27FC236}">
                <a16:creationId xmlns:a16="http://schemas.microsoft.com/office/drawing/2014/main" id="{4162EE06-0CDF-4403-80D9-56B622CB3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21" y="1625602"/>
            <a:ext cx="8159558" cy="497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9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2449</Words>
  <Application>Microsoft Office PowerPoint</Application>
  <PresentationFormat>Widescreen</PresentationFormat>
  <Paragraphs>149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Tema sustava Office</vt:lpstr>
      <vt:lpstr>Projekt “Knjižnica”</vt:lpstr>
      <vt:lpstr>Naš projekt</vt:lpstr>
      <vt:lpstr>Izvedba</vt:lpstr>
      <vt:lpstr>Programi</vt:lpstr>
      <vt:lpstr>Baza podataka</vt:lpstr>
      <vt:lpstr>Baza podataka</vt:lpstr>
      <vt:lpstr>Baza podataka - problem</vt:lpstr>
      <vt:lpstr>Baza podataka - rješenje</vt:lpstr>
      <vt:lpstr>Baza podataka</vt:lpstr>
      <vt:lpstr>Baza podataka</vt:lpstr>
      <vt:lpstr>Baza podataka</vt:lpstr>
      <vt:lpstr>GitHub repozitorij</vt:lpstr>
      <vt:lpstr>Program u Javi</vt:lpstr>
      <vt:lpstr>Izvori</vt:lpstr>
      <vt:lpstr>Background problem</vt:lpstr>
      <vt:lpstr>Baza podataka</vt:lpstr>
      <vt:lpstr>Baza podataka</vt:lpstr>
      <vt:lpstr>Nastavak u Eclipsu…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Andrej Slapnicar</dc:creator>
  <cp:lastModifiedBy>Luka Mesarić</cp:lastModifiedBy>
  <cp:revision>97</cp:revision>
  <dcterms:created xsi:type="dcterms:W3CDTF">2017-09-12T17:55:21Z</dcterms:created>
  <dcterms:modified xsi:type="dcterms:W3CDTF">2017-09-16T19:56:35Z</dcterms:modified>
</cp:coreProperties>
</file>